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1987" r:id="rId3"/>
    <p:sldId id="1946" r:id="rId4"/>
    <p:sldId id="1904" r:id="rId5"/>
    <p:sldId id="271" r:id="rId6"/>
    <p:sldId id="272" r:id="rId7"/>
    <p:sldId id="352" r:id="rId8"/>
    <p:sldId id="353" r:id="rId9"/>
    <p:sldId id="354" r:id="rId10"/>
    <p:sldId id="2004" r:id="rId11"/>
    <p:sldId id="275" r:id="rId12"/>
    <p:sldId id="1994" r:id="rId13"/>
    <p:sldId id="359" r:id="rId14"/>
    <p:sldId id="360" r:id="rId15"/>
    <p:sldId id="1999" r:id="rId16"/>
    <p:sldId id="2000" r:id="rId17"/>
    <p:sldId id="2005" r:id="rId18"/>
    <p:sldId id="1995" r:id="rId19"/>
    <p:sldId id="282" r:id="rId20"/>
    <p:sldId id="1963" r:id="rId21"/>
    <p:sldId id="295" r:id="rId22"/>
    <p:sldId id="298" r:id="rId23"/>
    <p:sldId id="1998" r:id="rId24"/>
    <p:sldId id="1996" r:id="rId25"/>
    <p:sldId id="366" r:id="rId26"/>
    <p:sldId id="1997" r:id="rId27"/>
    <p:sldId id="367" r:id="rId28"/>
    <p:sldId id="368" r:id="rId29"/>
    <p:sldId id="370" r:id="rId30"/>
    <p:sldId id="372" r:id="rId31"/>
    <p:sldId id="374" r:id="rId32"/>
    <p:sldId id="285" r:id="rId33"/>
    <p:sldId id="373" r:id="rId34"/>
    <p:sldId id="2006" r:id="rId3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1117" autoAdjust="0"/>
  </p:normalViewPr>
  <p:slideViewPr>
    <p:cSldViewPr snapToGrid="0">
      <p:cViewPr varScale="1">
        <p:scale>
          <a:sx n="88" d="100"/>
          <a:sy n="88" d="100"/>
        </p:scale>
        <p:origin x="17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289CB-FE11-44A4-B122-0931DF4C3065}"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01448-2AB4-4BE4-A749-62FD6699D645}" type="slidenum">
              <a:rPr lang="hu-HU" smtClean="0"/>
              <a:t>‹#›</a:t>
            </a:fld>
            <a:endParaRPr lang="hu-HU"/>
          </a:p>
        </p:txBody>
      </p:sp>
    </p:spTree>
    <p:extLst>
      <p:ext uri="{BB962C8B-B14F-4D97-AF65-F5344CB8AC3E}">
        <p14:creationId xmlns:p14="http://schemas.microsoft.com/office/powerpoint/2010/main" val="4188487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C24A196-4A20-4404-BF06-23EAE410CC58}"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15023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11</a:t>
            </a:fld>
            <a:endParaRPr lang="hu-HU"/>
          </a:p>
        </p:txBody>
      </p:sp>
    </p:spTree>
    <p:extLst>
      <p:ext uri="{BB962C8B-B14F-4D97-AF65-F5344CB8AC3E}">
        <p14:creationId xmlns:p14="http://schemas.microsoft.com/office/powerpoint/2010/main" val="4214071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https://learn.microsoft.com/training/modules/describe-azure-identity-access-security/3-authentication-methods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Discuss what could qualify for each of the items listed: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know</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could be a password or the answer to a security question.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possess</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might be a mobile app that receives a notification, or a token-generating device.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are</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is typically some sort of biometric property, such as a fingerprint or face scan used on many mobile devices.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MFA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https://learn.microsoft.com/azure/active-directory/authentication/concept-mfa-howitworks</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E9C8585-AA5D-4690-9A0E-5291E98FFF9C}"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6028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13</a:t>
            </a:fld>
            <a:endParaRPr lang="hu-HU"/>
          </a:p>
        </p:txBody>
      </p:sp>
    </p:spTree>
    <p:extLst>
      <p:ext uri="{BB962C8B-B14F-4D97-AF65-F5344CB8AC3E}">
        <p14:creationId xmlns:p14="http://schemas.microsoft.com/office/powerpoint/2010/main" val="280793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14</a:t>
            </a:fld>
            <a:endParaRPr lang="hu-HU"/>
          </a:p>
        </p:txBody>
      </p:sp>
    </p:spTree>
    <p:extLst>
      <p:ext uri="{BB962C8B-B14F-4D97-AF65-F5344CB8AC3E}">
        <p14:creationId xmlns:p14="http://schemas.microsoft.com/office/powerpoint/2010/main" val="3702961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endParaRPr lang="hu-HU" dirty="0"/>
          </a:p>
          <a:p>
            <a:endParaRPr lang="hu-HU"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E9C8453-D409-4B25-960E-5043A6ACD166}"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6016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endParaRPr lang="hu-HU" dirty="0"/>
          </a:p>
          <a:p>
            <a:endParaRPr lang="hu-H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D8C2018-74E4-4AAB-9139-E82C3434EF74}"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78481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endParaRPr lang="hu-HU" dirty="0"/>
          </a:p>
          <a:p>
            <a:endParaRPr lang="hu-H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D8C2018-74E4-4AAB-9139-E82C3434EF74}"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08986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https://learn.microsoft.com/training/modules/describe-azure-identity-access-security/5-conditional-access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https://learn.microsoft.com/azure/active-directory/conditional-access/overview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modern security perimeter now extends beyond an organization's network to include user and device identity. Organizations can utilize these identity signals as part of their access control decisions.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Conditional Access is the tool used to bring signals together, to make decisions, and enforce organizational policies. Conditional Access is at the heart of the new identity driven control plane.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their simplest, Conditional Access policies are if-then statements. If a user wants to access a resource, then they must complete an action. Example: A payroll manager wants to access the payroll application and is required to perform multifactor authentication.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Administrators are faced with two primary goals: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Empower users to be productive wherever and whenever.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Protect the organization's assets.</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CD18FCD-72F6-47DA-8A1E-404B95D22657}"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8623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lnSpc>
                <a:spcPct val="150000"/>
              </a:lnSpc>
            </a:pPr>
            <a:endParaRPr lang="hu-H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19</a:t>
            </a:fld>
            <a:endParaRPr lang="hu-HU"/>
          </a:p>
        </p:txBody>
      </p:sp>
    </p:spTree>
    <p:extLst>
      <p:ext uri="{BB962C8B-B14F-4D97-AF65-F5344CB8AC3E}">
        <p14:creationId xmlns:p14="http://schemas.microsoft.com/office/powerpoint/2010/main" val="1807802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https://learn.microsoft.com/training/modules/describe-azure-identity-access-security/6-role-based-access-control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Azure RBAC</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https://learn.microsoft.com/azure/role-based-access-control/overview</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11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A8F49E-2CC3-4B86-861A-D23B9CE81382}"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875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800" b="0" kern="1200" dirty="0">
                <a:solidFill>
                  <a:schemeClr val="tx1"/>
                </a:solidFill>
                <a:effectLst/>
                <a:latin typeface="Segoe UI Light" pitchFamily="34" charset="0"/>
                <a:ea typeface="+mn-ea"/>
                <a:cs typeface="+mn-cs"/>
              </a:rPr>
              <a:t>https://learn.microsoft.com/training/modules/describe-azure-identity-access-security/3-authentication-methods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1" dirty="0">
                <a:solidFill>
                  <a:srgbClr val="171717"/>
                </a:solidFill>
                <a:effectLst/>
                <a:latin typeface="Segoe UI" panose="020B0502040204020203" pitchFamily="34" charset="0"/>
              </a:rPr>
              <a:t>Identity</a:t>
            </a:r>
            <a:r>
              <a:rPr lang="en-US" sz="900" b="0" i="0" dirty="0">
                <a:solidFill>
                  <a:srgbClr val="171717"/>
                </a:solidFill>
                <a:effectLst/>
                <a:latin typeface="Segoe UI" panose="020B0502040204020203" pitchFamily="34" charset="0"/>
              </a:rPr>
              <a:t> has become the new primary security boundary. Accurately proving that someone is a valid user of your system, with an appropriate level of access, is critical to maintaining control of your data. This identity layer is now more often the target of attack than the network is.</a:t>
            </a:r>
            <a:endParaRPr lang="hu-HU" sz="90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a:t>
            </a:r>
            <a:r>
              <a:rPr lang="en-IE" sz="900" b="0" i="0" u="none" strike="noStrike" kern="1200" dirty="0">
                <a:solidFill>
                  <a:schemeClr val="tx1"/>
                </a:solidFill>
                <a:effectLst/>
                <a:latin typeface="Segoe UI Light" pitchFamily="34" charset="0"/>
                <a:ea typeface="+mn-ea"/>
                <a:cs typeface="+mn-cs"/>
              </a:rPr>
              <a:t>Authentication is sometimes shortened to </a:t>
            </a:r>
            <a:r>
              <a:rPr lang="en-IE" sz="900" b="0" i="1" u="none" strike="noStrike" kern="1200" dirty="0">
                <a:solidFill>
                  <a:schemeClr val="tx1"/>
                </a:solidFill>
                <a:effectLst/>
                <a:latin typeface="Segoe UI Light" pitchFamily="34" charset="0"/>
                <a:ea typeface="+mn-ea"/>
                <a:cs typeface="+mn-cs"/>
              </a:rPr>
              <a:t>AuthN</a:t>
            </a:r>
            <a:r>
              <a:rPr lang="en-IE" sz="900" b="0" i="0" u="none" strike="noStrike" kern="1200" dirty="0">
                <a:solidFill>
                  <a:schemeClr val="tx1"/>
                </a:solidFill>
                <a:effectLst/>
                <a:latin typeface="Segoe UI Light" pitchFamily="34" charset="0"/>
                <a:ea typeface="+mn-ea"/>
                <a:cs typeface="+mn-cs"/>
              </a:rPr>
              <a:t>, and authorization is sometimes shortened to </a:t>
            </a:r>
            <a:r>
              <a:rPr lang="en-IE" sz="900" b="0" i="1" u="none" strike="noStrike" kern="1200" dirty="0">
                <a:solidFill>
                  <a:schemeClr val="tx1"/>
                </a:solidFill>
                <a:effectLst/>
                <a:latin typeface="Segoe UI Light" pitchFamily="34" charset="0"/>
                <a:ea typeface="+mn-ea"/>
                <a:cs typeface="+mn-cs"/>
              </a:rPr>
              <a:t>AuthZ</a:t>
            </a:r>
            <a:r>
              <a:rPr lang="en-IE" sz="900" b="0" i="0" u="none" strike="noStrike" kern="1200" dirty="0">
                <a:solidFill>
                  <a:schemeClr val="tx1"/>
                </a:solidFill>
                <a:effectLst/>
                <a:latin typeface="Segoe UI Light" pitchFamily="34" charset="0"/>
                <a:ea typeface="+mn-ea"/>
                <a:cs typeface="+mn-cs"/>
              </a:rPr>
              <a:t>.</a:t>
            </a:r>
            <a:endParaRPr lang="en-US" dirty="0"/>
          </a:p>
          <a:p>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D0206C-78A2-431E-9615-C6721B7DF181}"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8066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lnSpc>
                <a:spcPct val="150000"/>
              </a:lnSpc>
            </a:pPr>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21</a:t>
            </a:fld>
            <a:endParaRPr lang="hu-HU"/>
          </a:p>
        </p:txBody>
      </p:sp>
    </p:spTree>
    <p:extLst>
      <p:ext uri="{BB962C8B-B14F-4D97-AF65-F5344CB8AC3E}">
        <p14:creationId xmlns:p14="http://schemas.microsoft.com/office/powerpoint/2010/main" val="150945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22</a:t>
            </a:fld>
            <a:endParaRPr lang="hu-HU"/>
          </a:p>
        </p:txBody>
      </p:sp>
    </p:spTree>
    <p:extLst>
      <p:ext uri="{BB962C8B-B14F-4D97-AF65-F5344CB8AC3E}">
        <p14:creationId xmlns:p14="http://schemas.microsoft.com/office/powerpoint/2010/main" val="203885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https://learn.microsoft.com/training/modules/describe-azure-identity-access-security/7-describe-zero-trust-model</a:t>
            </a:r>
            <a:endParaRPr lang="hu-HU" dirty="0"/>
          </a:p>
          <a:p>
            <a:endParaRPr lang="hu-HU"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C9058E2-59F7-4CD9-9D0D-67E210E0EEA1}" type="datetime8">
              <a:rPr lang="en-US" smtClean="0"/>
              <a:t>2/8/2024 11:37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442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kern="1200" dirty="0">
                <a:solidFill>
                  <a:schemeClr val="tx1"/>
                </a:solidFill>
                <a:effectLst/>
                <a:latin typeface="Segoe UI Light" pitchFamily="34" charset="0"/>
                <a:ea typeface="+mn-ea"/>
                <a:cs typeface="+mn-cs"/>
              </a:rPr>
              <a:t>https://learn.microsoft.com/training/modules/describe-azure-identity-access-security/8-describe-defense-depth</a:t>
            </a: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hu-HU" sz="900" b="0" i="0" u="none" strike="noStrike" kern="1200" dirty="0">
              <a:solidFill>
                <a:schemeClr val="tx1"/>
              </a:solidFill>
              <a:effectLst/>
              <a:latin typeface="Segoe UI Light" pitchFamily="34" charset="0"/>
              <a:ea typeface="+mn-ea"/>
              <a:cs typeface="+mn-cs"/>
            </a:endParaRPr>
          </a:p>
          <a:p>
            <a:pPr algn="just">
              <a:lnSpc>
                <a:spcPct val="150000"/>
              </a:lnSpc>
            </a:pPr>
            <a:r>
              <a:rPr lang="hu-HU" sz="1800" dirty="0">
                <a:solidFill>
                  <a:srgbClr val="161616"/>
                </a:solidFill>
                <a:effectLst/>
                <a:latin typeface="Segoe UI" panose="020B0502040204020203" pitchFamily="34" charset="0"/>
                <a:ea typeface="Times New Roman" panose="02020603050405020304" pitchFamily="18" charset="0"/>
              </a:rPr>
              <a:t>The </a:t>
            </a:r>
            <a:r>
              <a:rPr lang="hu-HU" sz="1800" dirty="0" err="1">
                <a:solidFill>
                  <a:srgbClr val="161616"/>
                </a:solidFill>
                <a:effectLst/>
                <a:latin typeface="Segoe UI" panose="020B0502040204020203" pitchFamily="34" charset="0"/>
                <a:ea typeface="Times New Roman" panose="02020603050405020304" pitchFamily="18" charset="0"/>
              </a:rPr>
              <a:t>objective</a:t>
            </a:r>
            <a:r>
              <a:rPr lang="hu-HU" sz="1800" dirty="0">
                <a:solidFill>
                  <a:srgbClr val="161616"/>
                </a:solidFill>
                <a:effectLst/>
                <a:latin typeface="Segoe UI" panose="020B0502040204020203" pitchFamily="34" charset="0"/>
                <a:ea typeface="Times New Roman" panose="02020603050405020304" pitchFamily="18" charset="0"/>
              </a:rPr>
              <a:t> of </a:t>
            </a:r>
            <a:r>
              <a:rPr lang="hu-HU" sz="1800" dirty="0" err="1">
                <a:solidFill>
                  <a:srgbClr val="161616"/>
                </a:solidFill>
                <a:effectLst/>
                <a:latin typeface="Segoe UI" panose="020B0502040204020203" pitchFamily="34" charset="0"/>
                <a:ea typeface="Times New Roman" panose="02020603050405020304" pitchFamily="18" charset="0"/>
              </a:rPr>
              <a:t>defense</a:t>
            </a:r>
            <a:r>
              <a:rPr lang="hu-HU" sz="1800" dirty="0">
                <a:solidFill>
                  <a:srgbClr val="161616"/>
                </a:solidFill>
                <a:effectLst/>
                <a:latin typeface="Segoe UI" panose="020B0502040204020203" pitchFamily="34" charset="0"/>
                <a:ea typeface="Times New Roman" panose="02020603050405020304" pitchFamily="18" charset="0"/>
              </a:rPr>
              <a:t>-in-</a:t>
            </a:r>
            <a:r>
              <a:rPr lang="hu-HU" sz="1800" dirty="0" err="1">
                <a:solidFill>
                  <a:srgbClr val="161616"/>
                </a:solidFill>
                <a:effectLst/>
                <a:latin typeface="Segoe UI" panose="020B0502040204020203" pitchFamily="34" charset="0"/>
                <a:ea typeface="Times New Roman" panose="02020603050405020304" pitchFamily="18" charset="0"/>
              </a:rPr>
              <a:t>depth</a:t>
            </a:r>
            <a:r>
              <a:rPr lang="hu-HU" sz="1800" dirty="0">
                <a:solidFill>
                  <a:srgbClr val="161616"/>
                </a:solidFill>
                <a:effectLst/>
                <a:latin typeface="Segoe UI" panose="020B0502040204020203" pitchFamily="34" charset="0"/>
                <a:ea typeface="Times New Roman" panose="02020603050405020304" pitchFamily="18" charset="0"/>
              </a:rPr>
              <a:t> is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protect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information</a:t>
            </a:r>
            <a:r>
              <a:rPr lang="hu-HU" sz="1800" dirty="0">
                <a:solidFill>
                  <a:srgbClr val="161616"/>
                </a:solidFill>
                <a:effectLst/>
                <a:latin typeface="Segoe UI" panose="020B0502040204020203" pitchFamily="34" charset="0"/>
                <a:ea typeface="Times New Roman" panose="02020603050405020304" pitchFamily="18" charset="0"/>
              </a:rPr>
              <a:t> and </a:t>
            </a:r>
            <a:r>
              <a:rPr lang="hu-HU" sz="1800" dirty="0" err="1">
                <a:solidFill>
                  <a:srgbClr val="161616"/>
                </a:solidFill>
                <a:effectLst/>
                <a:latin typeface="Segoe UI" panose="020B0502040204020203" pitchFamily="34" charset="0"/>
                <a:ea typeface="Times New Roman" panose="02020603050405020304" pitchFamily="18" charset="0"/>
              </a:rPr>
              <a:t>prevent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it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from</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being</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stolen</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by</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those</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who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aren't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authorized</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access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it</a:t>
            </a:r>
            <a:r>
              <a:rPr lang="hu-HU" sz="1800" dirty="0">
                <a:solidFill>
                  <a:srgbClr val="161616"/>
                </a:solidFill>
                <a:effectLst/>
                <a:latin typeface="Segoe UI" panose="020B0502040204020203" pitchFamily="34" charset="0"/>
                <a:ea typeface="Times New Roman" panose="02020603050405020304" pitchFamily="18" charset="0"/>
              </a:rPr>
              <a:t>.</a:t>
            </a:r>
            <a:endParaRPr lang="hu-HU" sz="1800" dirty="0">
              <a:effectLst/>
              <a:latin typeface="Times New Roman" panose="02020603050405020304" pitchFamily="18" charset="0"/>
              <a:ea typeface="Times New Roman" panose="02020603050405020304" pitchFamily="18" charset="0"/>
            </a:endParaRPr>
          </a:p>
          <a:p>
            <a:pPr algn="l">
              <a:lnSpc>
                <a:spcPct val="150000"/>
              </a:lnSpc>
            </a:pPr>
            <a:r>
              <a:rPr lang="hu-HU" sz="1800" dirty="0">
                <a:solidFill>
                  <a:srgbClr val="161616"/>
                </a:solidFill>
                <a:effectLst/>
                <a:latin typeface="Segoe UI" panose="020B0502040204020203" pitchFamily="34" charset="0"/>
                <a:ea typeface="Times New Roman" panose="02020603050405020304" pitchFamily="18" charset="0"/>
              </a:rPr>
              <a:t>A </a:t>
            </a:r>
            <a:r>
              <a:rPr lang="hu-HU" sz="1800" dirty="0" err="1">
                <a:solidFill>
                  <a:srgbClr val="161616"/>
                </a:solidFill>
                <a:effectLst/>
                <a:latin typeface="Segoe UI" panose="020B0502040204020203" pitchFamily="34" charset="0"/>
                <a:ea typeface="Times New Roman" panose="02020603050405020304" pitchFamily="18" charset="0"/>
              </a:rPr>
              <a:t>defense</a:t>
            </a:r>
            <a:r>
              <a:rPr lang="hu-HU" sz="1800" dirty="0">
                <a:solidFill>
                  <a:srgbClr val="161616"/>
                </a:solidFill>
                <a:effectLst/>
                <a:latin typeface="Segoe UI" panose="020B0502040204020203" pitchFamily="34" charset="0"/>
                <a:ea typeface="Times New Roman" panose="02020603050405020304" pitchFamily="18" charset="0"/>
              </a:rPr>
              <a:t>-in-</a:t>
            </a:r>
            <a:r>
              <a:rPr lang="hu-HU" sz="1800" dirty="0" err="1">
                <a:solidFill>
                  <a:srgbClr val="161616"/>
                </a:solidFill>
                <a:effectLst/>
                <a:latin typeface="Segoe UI" panose="020B0502040204020203" pitchFamily="34" charset="0"/>
                <a:ea typeface="Times New Roman" panose="02020603050405020304" pitchFamily="18" charset="0"/>
              </a:rPr>
              <a:t>depth</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strategy</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uses</a:t>
            </a:r>
            <a:r>
              <a:rPr lang="hu-HU" sz="1800" dirty="0">
                <a:solidFill>
                  <a:srgbClr val="161616"/>
                </a:solidFill>
                <a:effectLst/>
                <a:latin typeface="Segoe UI" panose="020B0502040204020203" pitchFamily="34" charset="0"/>
                <a:ea typeface="Times New Roman" panose="02020603050405020304" pitchFamily="18" charset="0"/>
              </a:rPr>
              <a:t> a </a:t>
            </a:r>
            <a:r>
              <a:rPr lang="hu-HU" sz="1800" dirty="0" err="1">
                <a:solidFill>
                  <a:srgbClr val="161616"/>
                </a:solidFill>
                <a:effectLst/>
                <a:latin typeface="Segoe UI" panose="020B0502040204020203" pitchFamily="34" charset="0"/>
                <a:ea typeface="Times New Roman" panose="02020603050405020304" pitchFamily="18" charset="0"/>
              </a:rPr>
              <a:t>series</a:t>
            </a:r>
            <a:r>
              <a:rPr lang="hu-HU" sz="1800" dirty="0">
                <a:solidFill>
                  <a:srgbClr val="161616"/>
                </a:solidFill>
                <a:effectLst/>
                <a:latin typeface="Segoe UI" panose="020B0502040204020203" pitchFamily="34" charset="0"/>
                <a:ea typeface="Times New Roman" panose="02020603050405020304" pitchFamily="18" charset="0"/>
              </a:rPr>
              <a:t> of </a:t>
            </a:r>
            <a:r>
              <a:rPr lang="hu-HU" sz="1800" dirty="0" err="1">
                <a:solidFill>
                  <a:srgbClr val="161616"/>
                </a:solidFill>
                <a:effectLst/>
                <a:latin typeface="Segoe UI" panose="020B0502040204020203" pitchFamily="34" charset="0"/>
                <a:ea typeface="Times New Roman" panose="02020603050405020304" pitchFamily="18" charset="0"/>
              </a:rPr>
              <a:t>mechanisms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slow</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the</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advance</a:t>
            </a:r>
            <a:r>
              <a:rPr lang="hu-HU" sz="1800" dirty="0">
                <a:solidFill>
                  <a:srgbClr val="161616"/>
                </a:solidFill>
                <a:effectLst/>
                <a:latin typeface="Segoe UI" panose="020B0502040204020203" pitchFamily="34" charset="0"/>
                <a:ea typeface="Times New Roman" panose="02020603050405020304" pitchFamily="18" charset="0"/>
              </a:rPr>
              <a:t> of an </a:t>
            </a:r>
            <a:r>
              <a:rPr lang="hu-HU" sz="1800" dirty="0" err="1">
                <a:solidFill>
                  <a:srgbClr val="161616"/>
                </a:solidFill>
                <a:effectLst/>
                <a:latin typeface="Segoe UI" panose="020B0502040204020203" pitchFamily="34" charset="0"/>
                <a:ea typeface="Times New Roman" panose="02020603050405020304" pitchFamily="18" charset="0"/>
              </a:rPr>
              <a:t>attack</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that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aims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acquiring</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unauthorized</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access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data</a:t>
            </a:r>
            <a:r>
              <a:rPr lang="hu-HU" sz="1800" dirty="0">
                <a:solidFill>
                  <a:srgbClr val="161616"/>
                </a:solidFill>
                <a:effectLst/>
                <a:latin typeface="Segoe UI" panose="020B0502040204020203" pitchFamily="34" charset="0"/>
                <a:ea typeface="Times New Roman" panose="02020603050405020304" pitchFamily="18" charset="0"/>
              </a:rPr>
              <a:t>.</a:t>
            </a:r>
          </a:p>
          <a:p>
            <a:pPr algn="l">
              <a:lnSpc>
                <a:spcPct val="150000"/>
              </a:lnSpc>
            </a:pPr>
            <a:endParaRPr lang="hu-HU" sz="1800" dirty="0">
              <a:effectLst/>
              <a:latin typeface="Times New Roman" panose="02020603050405020304" pitchFamily="18"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D1810-A457-4531-9F74-58E74E88BE98}"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01005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9EC86E2F-6246-4B4C-8A5A-68B9485B25F9}" type="slidenum">
              <a:rPr lang="hu-HU" smtClean="0"/>
              <a:t>25</a:t>
            </a:fld>
            <a:endParaRPr lang="hu-HU"/>
          </a:p>
        </p:txBody>
      </p:sp>
    </p:spTree>
    <p:extLst>
      <p:ext uri="{BB962C8B-B14F-4D97-AF65-F5344CB8AC3E}">
        <p14:creationId xmlns:p14="http://schemas.microsoft.com/office/powerpoint/2010/main" val="395598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https://learn.microsoft.com/training/modules/describe-azure-identity-access-security/9-describe-microsoft-defender-for-cloud</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hu-HU" sz="1800" dirty="0" err="1">
                <a:solidFill>
                  <a:srgbClr val="161616"/>
                </a:solidFill>
                <a:effectLst/>
                <a:latin typeface="Segoe UI" panose="020B0502040204020203" pitchFamily="34" charset="0"/>
                <a:ea typeface="Times New Roman" panose="02020603050405020304" pitchFamily="18" charset="0"/>
              </a:rPr>
              <a:t>Defender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for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Cloud</a:t>
            </a:r>
            <a:r>
              <a:rPr lang="hu-HU" sz="1800" dirty="0">
                <a:solidFill>
                  <a:srgbClr val="161616"/>
                </a:solidFill>
                <a:effectLst/>
                <a:latin typeface="Segoe UI" panose="020B0502040204020203" pitchFamily="34" charset="0"/>
                <a:ea typeface="Times New Roman" panose="02020603050405020304" pitchFamily="18" charset="0"/>
              </a:rPr>
              <a:t> is a monitoring </a:t>
            </a:r>
            <a:r>
              <a:rPr lang="hu-HU" sz="1800" dirty="0" err="1">
                <a:solidFill>
                  <a:srgbClr val="161616"/>
                </a:solidFill>
                <a:effectLst/>
                <a:latin typeface="Segoe UI" panose="020B0502040204020203" pitchFamily="34" charset="0"/>
                <a:ea typeface="Times New Roman" panose="02020603050405020304" pitchFamily="18" charset="0"/>
              </a:rPr>
              <a:t>tool</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for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security</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posture</a:t>
            </a:r>
            <a:r>
              <a:rPr lang="hu-HU" sz="1800" dirty="0">
                <a:solidFill>
                  <a:srgbClr val="161616"/>
                </a:solidFill>
                <a:effectLst/>
                <a:latin typeface="Segoe UI" panose="020B0502040204020203" pitchFamily="34" charset="0"/>
                <a:ea typeface="Times New Roman" panose="02020603050405020304" pitchFamily="18" charset="0"/>
              </a:rPr>
              <a:t> management and </a:t>
            </a:r>
            <a:r>
              <a:rPr lang="hu-HU" sz="1800" dirty="0" err="1">
                <a:solidFill>
                  <a:srgbClr val="161616"/>
                </a:solidFill>
                <a:effectLst/>
                <a:latin typeface="Segoe UI" panose="020B0502040204020203" pitchFamily="34" charset="0"/>
                <a:ea typeface="Times New Roman" panose="02020603050405020304" pitchFamily="18" charset="0"/>
              </a:rPr>
              <a:t>threat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protection</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It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monitors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your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cloud</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on-premises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hybrid</a:t>
            </a:r>
            <a:r>
              <a:rPr lang="hu-HU" sz="1800" dirty="0">
                <a:solidFill>
                  <a:srgbClr val="161616"/>
                </a:solidFill>
                <a:effectLst/>
                <a:latin typeface="Segoe UI" panose="020B0502040204020203" pitchFamily="34" charset="0"/>
                <a:ea typeface="Times New Roman" panose="02020603050405020304" pitchFamily="18" charset="0"/>
              </a:rPr>
              <a:t>, and multi-</a:t>
            </a:r>
            <a:r>
              <a:rPr lang="hu-HU" sz="1800" dirty="0" err="1">
                <a:solidFill>
                  <a:srgbClr val="161616"/>
                </a:solidFill>
                <a:effectLst/>
                <a:latin typeface="Segoe UI" panose="020B0502040204020203" pitchFamily="34" charset="0"/>
                <a:ea typeface="Times New Roman" panose="02020603050405020304" pitchFamily="18" charset="0"/>
              </a:rPr>
              <a:t>cloud</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environments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to</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provide</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guidance</a:t>
            </a:r>
            <a:r>
              <a:rPr lang="hu-HU" sz="1800" dirty="0">
                <a:solidFill>
                  <a:srgbClr val="161616"/>
                </a:solidFill>
                <a:effectLst/>
                <a:latin typeface="Segoe UI" panose="020B0502040204020203" pitchFamily="34" charset="0"/>
                <a:ea typeface="Times New Roman" panose="02020603050405020304" pitchFamily="18" charset="0"/>
              </a:rPr>
              <a:t> and </a:t>
            </a:r>
            <a:r>
              <a:rPr lang="hu-HU" sz="1800" dirty="0" err="1">
                <a:solidFill>
                  <a:srgbClr val="161616"/>
                </a:solidFill>
                <a:effectLst/>
                <a:latin typeface="Segoe UI" panose="020B0502040204020203" pitchFamily="34" charset="0"/>
                <a:ea typeface="Times New Roman" panose="02020603050405020304" pitchFamily="18" charset="0"/>
              </a:rPr>
              <a:t>notifications</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aimed</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at</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strengthening</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your</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security</a:t>
            </a:r>
            <a:r>
              <a:rPr lang="hu-HU" sz="1800" dirty="0">
                <a:solidFill>
                  <a:srgbClr val="161616"/>
                </a:solidFill>
                <a:effectLst/>
                <a:latin typeface="Segoe UI" panose="020B0502040204020203" pitchFamily="34" charset="0"/>
                <a:ea typeface="Times New Roman" panose="02020603050405020304" pitchFamily="18" charset="0"/>
              </a:rPr>
              <a:t> </a:t>
            </a:r>
            <a:r>
              <a:rPr lang="hu-HU" sz="1800" dirty="0" err="1">
                <a:solidFill>
                  <a:srgbClr val="161616"/>
                </a:solidFill>
                <a:effectLst/>
                <a:latin typeface="Segoe UI" panose="020B0502040204020203" pitchFamily="34" charset="0"/>
                <a:ea typeface="Times New Roman" panose="02020603050405020304" pitchFamily="18" charset="0"/>
              </a:rPr>
              <a:t>posture</a:t>
            </a:r>
            <a:r>
              <a:rPr lang="hu-HU" sz="1800" dirty="0">
                <a:solidFill>
                  <a:srgbClr val="161616"/>
                </a:solidFill>
                <a:effectLst/>
                <a:latin typeface="Segoe UI" panose="020B0502040204020203" pitchFamily="34" charset="0"/>
                <a:ea typeface="Times New Roman" panose="02020603050405020304" pitchFamily="18" charset="0"/>
              </a:rPr>
              <a:t>.</a:t>
            </a:r>
            <a:endParaRPr lang="hu-HU" sz="1800" dirty="0">
              <a:effectLst/>
              <a:latin typeface="Times New Roman" panose="02020603050405020304" pitchFamily="18" charset="0"/>
              <a:ea typeface="Times New Roman" panose="02020603050405020304" pitchFamily="18" charset="0"/>
            </a:endParaRPr>
          </a:p>
          <a:p>
            <a:r>
              <a:rPr lang="hu-HU" sz="1800" dirty="0" err="1">
                <a:solidFill>
                  <a:srgbClr val="161616"/>
                </a:solidFill>
                <a:effectLst/>
                <a:latin typeface="Segoe UI" panose="020B0502040204020203" pitchFamily="34" charset="0"/>
                <a:ea typeface="Calibri" panose="020F0502020204030204" pitchFamily="34" charset="0"/>
              </a:rPr>
              <a:t>Defender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for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Cloud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provides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the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tools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needed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to</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harden</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your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resources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track</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your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security</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posture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protect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against</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cyber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attacks</a:t>
            </a:r>
            <a:r>
              <a:rPr lang="hu-HU" sz="1800" dirty="0">
                <a:solidFill>
                  <a:srgbClr val="161616"/>
                </a:solidFill>
                <a:effectLst/>
                <a:latin typeface="Segoe UI" panose="020B0502040204020203" pitchFamily="34" charset="0"/>
                <a:ea typeface="Calibri" panose="020F0502020204030204" pitchFamily="34" charset="0"/>
              </a:rPr>
              <a:t>, and </a:t>
            </a:r>
            <a:r>
              <a:rPr lang="hu-HU" sz="1800" dirty="0" err="1">
                <a:solidFill>
                  <a:srgbClr val="161616"/>
                </a:solidFill>
                <a:effectLst/>
                <a:latin typeface="Segoe UI" panose="020B0502040204020203" pitchFamily="34" charset="0"/>
                <a:ea typeface="Calibri" panose="020F0502020204030204" pitchFamily="34" charset="0"/>
              </a:rPr>
              <a:t>streamline</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security</a:t>
            </a:r>
            <a:r>
              <a:rPr lang="hu-HU" sz="1800" dirty="0">
                <a:solidFill>
                  <a:srgbClr val="161616"/>
                </a:solidFill>
                <a:effectLst/>
                <a:latin typeface="Segoe UI" panose="020B0502040204020203" pitchFamily="34" charset="0"/>
                <a:ea typeface="Calibri" panose="020F0502020204030204" pitchFamily="34" charset="0"/>
              </a:rPr>
              <a:t> management. </a:t>
            </a:r>
            <a:r>
              <a:rPr lang="hu-HU" sz="1800" dirty="0" err="1">
                <a:solidFill>
                  <a:srgbClr val="161616"/>
                </a:solidFill>
                <a:effectLst/>
                <a:latin typeface="Segoe UI" panose="020B0502040204020203" pitchFamily="34" charset="0"/>
                <a:ea typeface="Calibri" panose="020F0502020204030204" pitchFamily="34" charset="0"/>
              </a:rPr>
              <a:t>Deployment</a:t>
            </a:r>
            <a:r>
              <a:rPr lang="hu-HU" sz="1800" dirty="0">
                <a:solidFill>
                  <a:srgbClr val="161616"/>
                </a:solidFill>
                <a:effectLst/>
                <a:latin typeface="Segoe UI" panose="020B0502040204020203" pitchFamily="34" charset="0"/>
                <a:ea typeface="Calibri" panose="020F0502020204030204" pitchFamily="34" charset="0"/>
              </a:rPr>
              <a:t> of </a:t>
            </a:r>
            <a:r>
              <a:rPr lang="hu-HU" sz="1800" dirty="0" err="1">
                <a:solidFill>
                  <a:srgbClr val="161616"/>
                </a:solidFill>
                <a:effectLst/>
                <a:latin typeface="Segoe UI" panose="020B0502040204020203" pitchFamily="34" charset="0"/>
                <a:ea typeface="Calibri" panose="020F0502020204030204" pitchFamily="34" charset="0"/>
              </a:rPr>
              <a:t>Defender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for</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Cloud</a:t>
            </a:r>
            <a:r>
              <a:rPr lang="hu-HU" sz="1800" dirty="0">
                <a:solidFill>
                  <a:srgbClr val="161616"/>
                </a:solidFill>
                <a:effectLst/>
                <a:latin typeface="Segoe UI" panose="020B0502040204020203" pitchFamily="34" charset="0"/>
                <a:ea typeface="Calibri" panose="020F0502020204030204" pitchFamily="34" charset="0"/>
              </a:rPr>
              <a:t> is </a:t>
            </a:r>
            <a:r>
              <a:rPr lang="hu-HU" sz="1800" dirty="0" err="1">
                <a:solidFill>
                  <a:srgbClr val="161616"/>
                </a:solidFill>
                <a:effectLst/>
                <a:latin typeface="Segoe UI" panose="020B0502040204020203" pitchFamily="34" charset="0"/>
                <a:ea typeface="Calibri" panose="020F0502020204030204" pitchFamily="34" charset="0"/>
              </a:rPr>
              <a:t>easy</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it’s</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already</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natively</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integrated</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to</a:t>
            </a:r>
            <a:r>
              <a:rPr lang="hu-HU" sz="1800" dirty="0">
                <a:solidFill>
                  <a:srgbClr val="161616"/>
                </a:solidFill>
                <a:effectLst/>
                <a:latin typeface="Segoe UI" panose="020B0502040204020203" pitchFamily="34" charset="0"/>
                <a:ea typeface="Calibri" panose="020F0502020204030204" pitchFamily="34" charset="0"/>
              </a:rPr>
              <a:t> </a:t>
            </a:r>
            <a:r>
              <a:rPr lang="hu-HU" sz="1800" dirty="0" err="1">
                <a:solidFill>
                  <a:srgbClr val="161616"/>
                </a:solidFill>
                <a:effectLst/>
                <a:latin typeface="Segoe UI" panose="020B0502040204020203" pitchFamily="34" charset="0"/>
                <a:ea typeface="Calibri" panose="020F0502020204030204" pitchFamily="34" charset="0"/>
              </a:rPr>
              <a:t>Azure</a:t>
            </a:r>
            <a:r>
              <a:rPr lang="hu-HU" sz="1800" dirty="0">
                <a:solidFill>
                  <a:srgbClr val="161616"/>
                </a:solidFill>
                <a:effectLst/>
                <a:latin typeface="Segoe UI" panose="020B0502040204020203" pitchFamily="34" charset="0"/>
                <a:ea typeface="Calibri" panose="020F0502020204030204" pitchFamily="34" charset="0"/>
              </a:rPr>
              <a:t>.</a:t>
            </a:r>
          </a:p>
          <a:p>
            <a:endParaRPr lang="hu-HU" sz="1800" kern="100" dirty="0">
              <a:solidFill>
                <a:srgbClr val="161616"/>
              </a:solidFill>
              <a:effectLst/>
              <a:latin typeface="Segoe UI" panose="020B0502040204020203" pitchFamily="34" charset="0"/>
              <a:ea typeface="Calibri" panose="020F0502020204030204" pitchFamily="34" charset="0"/>
              <a:cs typeface="Times New Roman" panose="02020603050405020304" pitchFamily="18" charset="0"/>
            </a:endParaRPr>
          </a:p>
          <a:p>
            <a:pPr algn="ctr">
              <a:lnSpc>
                <a:spcPct val="150000"/>
              </a:lnSpc>
              <a:spcBef>
                <a:spcPts val="2400"/>
              </a:spcBef>
              <a:spcAft>
                <a:spcPts val="9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8D53FB2-0406-46C2-98A2-AE594C15C087}"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05927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C4C22F7-F4DF-4A3A-99B6-80E63050AA2C}" type="slidenum">
              <a:rPr lang="hu-HU" smtClean="0"/>
              <a:t>27</a:t>
            </a:fld>
            <a:endParaRPr lang="hu-HU"/>
          </a:p>
        </p:txBody>
      </p:sp>
    </p:spTree>
    <p:extLst>
      <p:ext uri="{BB962C8B-B14F-4D97-AF65-F5344CB8AC3E}">
        <p14:creationId xmlns:p14="http://schemas.microsoft.com/office/powerpoint/2010/main" val="253502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C4C22F7-F4DF-4A3A-99B6-80E63050AA2C}" type="slidenum">
              <a:rPr lang="hu-HU" smtClean="0"/>
              <a:t>28</a:t>
            </a:fld>
            <a:endParaRPr lang="hu-HU"/>
          </a:p>
        </p:txBody>
      </p:sp>
    </p:spTree>
    <p:extLst>
      <p:ext uri="{BB962C8B-B14F-4D97-AF65-F5344CB8AC3E}">
        <p14:creationId xmlns:p14="http://schemas.microsoft.com/office/powerpoint/2010/main" val="2358902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C4C22F7-F4DF-4A3A-99B6-80E63050AA2C}" type="slidenum">
              <a:rPr lang="hu-HU" smtClean="0"/>
              <a:t>29</a:t>
            </a:fld>
            <a:endParaRPr lang="hu-HU"/>
          </a:p>
        </p:txBody>
      </p:sp>
    </p:spTree>
    <p:extLst>
      <p:ext uri="{BB962C8B-B14F-4D97-AF65-F5344CB8AC3E}">
        <p14:creationId xmlns:p14="http://schemas.microsoft.com/office/powerpoint/2010/main" val="300427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C4C22F7-F4DF-4A3A-99B6-80E63050AA2C}" type="slidenum">
              <a:rPr lang="hu-HU" smtClean="0"/>
              <a:t>30</a:t>
            </a:fld>
            <a:endParaRPr lang="hu-HU"/>
          </a:p>
        </p:txBody>
      </p:sp>
    </p:spTree>
    <p:extLst>
      <p:ext uri="{BB962C8B-B14F-4D97-AF65-F5344CB8AC3E}">
        <p14:creationId xmlns:p14="http://schemas.microsoft.com/office/powerpoint/2010/main" val="410671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E" sz="900" b="0" kern="1200" dirty="0">
                <a:solidFill>
                  <a:schemeClr val="tx1"/>
                </a:solidFill>
                <a:effectLst/>
                <a:latin typeface="Segoe UI Light" pitchFamily="34" charset="0"/>
                <a:ea typeface="+mn-ea"/>
                <a:cs typeface="+mn-cs"/>
              </a:rPr>
              <a:t>https://learn.microsoft.com/training/modules/describe-azure-identity-access-security/2-directory-services</a:t>
            </a:r>
            <a:endParaRPr lang="hu-HU" sz="900" b="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hu-HU"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EC625C6-C7A9-4C85-81CA-3E10A425FC5D}"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38158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E801448-2AB4-4BE4-A749-62FD6699D645}" type="slidenum">
              <a:rPr lang="hu-HU" smtClean="0"/>
              <a:t>31</a:t>
            </a:fld>
            <a:endParaRPr lang="hu-HU"/>
          </a:p>
        </p:txBody>
      </p:sp>
    </p:spTree>
    <p:extLst>
      <p:ext uri="{BB962C8B-B14F-4D97-AF65-F5344CB8AC3E}">
        <p14:creationId xmlns:p14="http://schemas.microsoft.com/office/powerpoint/2010/main" val="2553158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E801448-2AB4-4BE4-A749-62FD6699D645}" type="slidenum">
              <a:rPr lang="hu-HU" smtClean="0"/>
              <a:t>32</a:t>
            </a:fld>
            <a:endParaRPr lang="hu-HU"/>
          </a:p>
        </p:txBody>
      </p:sp>
    </p:spTree>
    <p:extLst>
      <p:ext uri="{BB962C8B-B14F-4D97-AF65-F5344CB8AC3E}">
        <p14:creationId xmlns:p14="http://schemas.microsoft.com/office/powerpoint/2010/main" val="411327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E801448-2AB4-4BE4-A749-62FD6699D645}" type="slidenum">
              <a:rPr lang="hu-HU" smtClean="0"/>
              <a:t>33</a:t>
            </a:fld>
            <a:endParaRPr lang="hu-HU"/>
          </a:p>
        </p:txBody>
      </p:sp>
    </p:spTree>
    <p:extLst>
      <p:ext uri="{BB962C8B-B14F-4D97-AF65-F5344CB8AC3E}">
        <p14:creationId xmlns:p14="http://schemas.microsoft.com/office/powerpoint/2010/main" val="1101987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E801448-2AB4-4BE4-A749-62FD6699D645}" type="slidenum">
              <a:rPr lang="hu-HU" smtClean="0"/>
              <a:t>34</a:t>
            </a:fld>
            <a:endParaRPr lang="hu-HU"/>
          </a:p>
        </p:txBody>
      </p:sp>
    </p:spTree>
    <p:extLst>
      <p:ext uri="{BB962C8B-B14F-4D97-AF65-F5344CB8AC3E}">
        <p14:creationId xmlns:p14="http://schemas.microsoft.com/office/powerpoint/2010/main" val="270121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5</a:t>
            </a:fld>
            <a:endParaRPr lang="hu-HU"/>
          </a:p>
        </p:txBody>
      </p:sp>
    </p:spTree>
    <p:extLst>
      <p:ext uri="{BB962C8B-B14F-4D97-AF65-F5344CB8AC3E}">
        <p14:creationId xmlns:p14="http://schemas.microsoft.com/office/powerpoint/2010/main" val="226648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342900" lvl="0" indent="-342900" algn="just">
              <a:lnSpc>
                <a:spcPct val="150000"/>
              </a:lnSpc>
              <a:spcAft>
                <a:spcPts val="800"/>
              </a:spcAft>
              <a:buSzPts val="1000"/>
              <a:buFont typeface="Symbol" panose="05050102010706020507" pitchFamily="18" charset="2"/>
              <a:buChar char=""/>
              <a:tabLst>
                <a:tab pos="457200" algn="l"/>
              </a:tabLst>
            </a:pPr>
            <a:endParaRPr lang="hu-H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ia számának helye 3"/>
          <p:cNvSpPr>
            <a:spLocks noGrp="1"/>
          </p:cNvSpPr>
          <p:nvPr>
            <p:ph type="sldNum" sz="quarter" idx="5"/>
          </p:nvPr>
        </p:nvSpPr>
        <p:spPr/>
        <p:txBody>
          <a:bodyPr/>
          <a:lstStyle/>
          <a:p>
            <a:fld id="{5E801448-2AB4-4BE4-A749-62FD6699D645}" type="slidenum">
              <a:rPr lang="hu-HU" smtClean="0"/>
              <a:t>6</a:t>
            </a:fld>
            <a:endParaRPr lang="hu-HU"/>
          </a:p>
        </p:txBody>
      </p:sp>
    </p:spTree>
    <p:extLst>
      <p:ext uri="{BB962C8B-B14F-4D97-AF65-F5344CB8AC3E}">
        <p14:creationId xmlns:p14="http://schemas.microsoft.com/office/powerpoint/2010/main" val="19256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lnSpc>
                <a:spcPct val="150000"/>
              </a:lnSpc>
              <a:spcBef>
                <a:spcPts val="2400"/>
              </a:spcBef>
              <a:spcAft>
                <a:spcPts val="900"/>
              </a:spcAft>
            </a:pPr>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7</a:t>
            </a:fld>
            <a:endParaRPr lang="hu-HU"/>
          </a:p>
        </p:txBody>
      </p:sp>
    </p:spTree>
    <p:extLst>
      <p:ext uri="{BB962C8B-B14F-4D97-AF65-F5344CB8AC3E}">
        <p14:creationId xmlns:p14="http://schemas.microsoft.com/office/powerpoint/2010/main" val="337680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lnSpc>
                <a:spcPct val="150000"/>
              </a:lnSpc>
              <a:spcBef>
                <a:spcPts val="2400"/>
              </a:spcBef>
              <a:spcAft>
                <a:spcPts val="900"/>
              </a:spcAft>
            </a:pPr>
            <a:endParaRPr lang="hu-HU" sz="1800" dirty="0">
              <a:effectLst/>
              <a:latin typeface="Times New Roman" panose="02020603050405020304" pitchFamily="18" charset="0"/>
              <a:ea typeface="Times New Roman" panose="02020603050405020304" pitchFamily="18"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8</a:t>
            </a:fld>
            <a:endParaRPr lang="hu-HU"/>
          </a:p>
        </p:txBody>
      </p:sp>
    </p:spTree>
    <p:extLst>
      <p:ext uri="{BB962C8B-B14F-4D97-AF65-F5344CB8AC3E}">
        <p14:creationId xmlns:p14="http://schemas.microsoft.com/office/powerpoint/2010/main" val="2549541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lnSpc>
                <a:spcPct val="150000"/>
              </a:lnSpc>
              <a:spcBef>
                <a:spcPts val="2250"/>
              </a:spcBef>
              <a:spcAft>
                <a:spcPts val="1350"/>
              </a:spcAft>
            </a:pPr>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2649B0D3-5A65-45BB-93FF-B6B4A4F3AB37}" type="slidenum">
              <a:rPr lang="hu-HU" smtClean="0"/>
              <a:t>9</a:t>
            </a:fld>
            <a:endParaRPr lang="hu-HU"/>
          </a:p>
        </p:txBody>
      </p:sp>
    </p:spTree>
    <p:extLst>
      <p:ext uri="{BB962C8B-B14F-4D97-AF65-F5344CB8AC3E}">
        <p14:creationId xmlns:p14="http://schemas.microsoft.com/office/powerpoint/2010/main" val="3136811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https://learn.microsoft.com/training/modules/describe-azure-identity-access-security/2-directory-services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Microsoft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Entra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ID: https://www.microsoft.com/security/business/identity-access/microsoft-entra-id</a:t>
            </a: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934302-725E-4085-A55F-7C74725EF23A}" type="datetime8">
              <a:rPr lang="en-US" smtClean="0"/>
              <a:t>2/8/2024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8332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36613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13397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100523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07677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48433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2, </a:t>
            </a:r>
            <a:r>
              <a:rPr lang="hu-HU" dirty="0" err="1"/>
              <a:t>Section</a:t>
            </a:r>
            <a:r>
              <a:rPr lang="hu-HU" dirty="0"/>
              <a:t> 4</a:t>
            </a:r>
          </a:p>
          <a:p>
            <a:r>
              <a:rPr lang="hu-HU" dirty="0"/>
              <a:t>Dr. Tóth 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4A4986-7FEC-47FC-6995-6072D56D162A}"/>
              </a:ext>
            </a:extLst>
          </p:cNvPr>
          <p:cNvSpPr>
            <a:spLocks noGrp="1"/>
          </p:cNvSpPr>
          <p:nvPr>
            <p:ph type="title"/>
          </p:nvPr>
        </p:nvSpPr>
        <p:spPr/>
        <p:txBody>
          <a:bodyPr>
            <a:noAutofit/>
          </a:bodyPr>
          <a:lstStyle/>
          <a:p>
            <a:r>
              <a:rPr lang="en-US" sz="3600" b="1" noProof="0" dirty="0"/>
              <a:t>Microsoft </a:t>
            </a:r>
            <a:r>
              <a:rPr lang="en-US" sz="3600" b="1" noProof="0" dirty="0" err="1"/>
              <a:t>Entra</a:t>
            </a:r>
            <a:r>
              <a:rPr lang="en-US" sz="3600" b="1" noProof="0" dirty="0"/>
              <a:t> Domain Services</a:t>
            </a:r>
            <a:endParaRPr lang="en-US" sz="3600" b="1" dirty="0"/>
          </a:p>
        </p:txBody>
      </p:sp>
      <p:pic>
        <p:nvPicPr>
          <p:cNvPr id="14" name="Picture Placeholder 13" descr="Diagram of Microsoft Entra Connect Sync synchronizing information back to the Microsoft Entra ID tenant from on-premises AD.">
            <a:extLst>
              <a:ext uri="{FF2B5EF4-FFF2-40B4-BE49-F238E27FC236}">
                <a16:creationId xmlns:a16="http://schemas.microsoft.com/office/drawing/2014/main" id="{6C5F25C3-0F00-EA4B-D1F0-74AB39ECCCDC}"/>
              </a:ext>
            </a:extLst>
          </p:cNvPr>
          <p:cNvPicPr>
            <a:picLocks noGrp="1" noChangeAspect="1"/>
          </p:cNvPicPr>
          <p:nvPr>
            <p:ph type="pic" sz="quarter" idx="21"/>
          </p:nvPr>
        </p:nvPicPr>
        <p:blipFill rotWithShape="1">
          <a:blip r:embed="rId3"/>
          <a:srcRect l="-2632" t="-291" r="-2632" b="-291"/>
          <a:stretch/>
        </p:blipFill>
        <p:spPr>
          <a:xfrm>
            <a:off x="0" y="1152525"/>
            <a:ext cx="12192000" cy="3444875"/>
          </a:xfrm>
          <a:prstGeom prst="rect">
            <a:avLst/>
          </a:prstGeom>
          <a:solidFill>
            <a:srgbClr val="F8F8F8"/>
          </a:solidFill>
          <a:ln w="19050">
            <a:solidFill>
              <a:schemeClr val="accent4"/>
            </a:solidFill>
          </a:ln>
        </p:spPr>
      </p:pic>
      <p:sp>
        <p:nvSpPr>
          <p:cNvPr id="11" name="Text Placeholder 10">
            <a:extLst>
              <a:ext uri="{FF2B5EF4-FFF2-40B4-BE49-F238E27FC236}">
                <a16:creationId xmlns:a16="http://schemas.microsoft.com/office/drawing/2014/main" id="{7C5F0A16-FBDD-6E63-7194-1C68DDD3FDA4}"/>
              </a:ext>
            </a:extLst>
          </p:cNvPr>
          <p:cNvSpPr>
            <a:spLocks noGrp="1"/>
          </p:cNvSpPr>
          <p:nvPr>
            <p:ph type="body" sz="quarter" idx="15"/>
          </p:nvPr>
        </p:nvSpPr>
        <p:spPr>
          <a:xfrm>
            <a:off x="586390" y="4978881"/>
            <a:ext cx="10854380" cy="1138773"/>
          </a:xfrm>
        </p:spPr>
        <p:txBody>
          <a:bodyPr/>
          <a:lstStyle/>
          <a:p>
            <a:pPr marL="292100" indent="-292100">
              <a:spcBef>
                <a:spcPts val="0"/>
              </a:spcBef>
              <a:spcAft>
                <a:spcPts val="1200"/>
              </a:spcAft>
            </a:pPr>
            <a:r>
              <a:rPr lang="en-US" sz="1800" dirty="0"/>
              <a:t>Gain the benefit of cloud-based domain services without managing domain controllers.</a:t>
            </a:r>
          </a:p>
          <a:p>
            <a:pPr marL="292100" indent="-292100">
              <a:spcBef>
                <a:spcPts val="0"/>
              </a:spcBef>
              <a:spcAft>
                <a:spcPts val="1200"/>
              </a:spcAft>
            </a:pPr>
            <a:r>
              <a:rPr lang="en-US" sz="1800" dirty="0"/>
              <a:t>Run legacy applications (that can’t use modern auth standards) in the cloud.</a:t>
            </a:r>
          </a:p>
          <a:p>
            <a:pPr marL="292100" indent="-292100">
              <a:spcBef>
                <a:spcPts val="0"/>
              </a:spcBef>
              <a:spcAft>
                <a:spcPts val="1200"/>
              </a:spcAft>
            </a:pPr>
            <a:r>
              <a:rPr lang="en-US" sz="1800" dirty="0"/>
              <a:t>Automatically sync from Microsoft </a:t>
            </a:r>
            <a:r>
              <a:rPr lang="en-US" sz="1800" dirty="0" err="1"/>
              <a:t>Entra</a:t>
            </a:r>
            <a:r>
              <a:rPr lang="en-US" sz="1800" dirty="0"/>
              <a:t> ID.</a:t>
            </a:r>
          </a:p>
        </p:txBody>
      </p:sp>
      <p:sp>
        <p:nvSpPr>
          <p:cNvPr id="2" name="Footer Placeholder 1">
            <a:extLst>
              <a:ext uri="{FF2B5EF4-FFF2-40B4-BE49-F238E27FC236}">
                <a16:creationId xmlns:a16="http://schemas.microsoft.com/office/drawing/2014/main" id="{D63CCAF9-D199-EC7B-C889-04B31394C1B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671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Single</a:t>
            </a:r>
            <a:r>
              <a:rPr lang="hu-HU" b="1" dirty="0"/>
              <a:t> </a:t>
            </a:r>
            <a:r>
              <a:rPr lang="hu-HU" b="1" dirty="0" err="1"/>
              <a:t>sign-on</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4000" y="2255519"/>
            <a:ext cx="9144000" cy="4301855"/>
          </a:xfrm>
        </p:spPr>
        <p:txBody>
          <a:bodyPr>
            <a:normAutofit/>
          </a:bodyPr>
          <a:lstStyle/>
          <a:p>
            <a:pPr marL="342900" indent="-342900" algn="just">
              <a:buFont typeface="Arial" panose="020B0604020202020204" pitchFamily="34" charset="0"/>
              <a:buChar char="•"/>
            </a:pPr>
            <a:r>
              <a:rPr lang="en-US" sz="3200" dirty="0"/>
              <a:t>Single sign-on enables a user to sign in one time and use that credential to access multiple resources and applications from different providers</a:t>
            </a:r>
            <a:r>
              <a:rPr lang="hu-HU" sz="3200" dirty="0"/>
              <a:t>. </a:t>
            </a:r>
          </a:p>
          <a:p>
            <a:pPr marL="342900" indent="-342900" algn="just">
              <a:buFont typeface="Arial" panose="020B0604020202020204" pitchFamily="34" charset="0"/>
              <a:buChar char="•"/>
            </a:pPr>
            <a:r>
              <a:rPr lang="en-US" sz="3200" dirty="0"/>
              <a:t>If a user leaves an organization, tracking down all those identities and ensuring they are disabled can be challenging. If an identity is overlooked, this might allow access when it should have been eliminated</a:t>
            </a:r>
            <a:r>
              <a:rPr lang="hu-HU" sz="3200" dirty="0"/>
              <a:t>. </a:t>
            </a:r>
          </a:p>
        </p:txBody>
      </p:sp>
    </p:spTree>
    <p:extLst>
      <p:ext uri="{BB962C8B-B14F-4D97-AF65-F5344CB8AC3E}">
        <p14:creationId xmlns:p14="http://schemas.microsoft.com/office/powerpoint/2010/main" val="94307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73D39-93B9-A416-8399-01E4D26ACD26}"/>
              </a:ext>
            </a:extLst>
          </p:cNvPr>
          <p:cNvSpPr>
            <a:spLocks noGrp="1"/>
          </p:cNvSpPr>
          <p:nvPr>
            <p:ph type="title"/>
          </p:nvPr>
        </p:nvSpPr>
        <p:spPr/>
        <p:txBody>
          <a:bodyPr>
            <a:noAutofit/>
          </a:bodyPr>
          <a:lstStyle/>
          <a:p>
            <a:r>
              <a:rPr lang="en-US" sz="3600" b="1" dirty="0"/>
              <a:t>Multifactor authentication</a:t>
            </a:r>
          </a:p>
        </p:txBody>
      </p:sp>
      <p:pic>
        <p:nvPicPr>
          <p:cNvPr id="12" name="Picture Placeholder 11" descr="Image of a username and password entry screen, mobile phone, usb key, smart card, image representing various types of biometric authentication, and certificate all in a line, representing how they can all be tied together to provide MFA">
            <a:extLst>
              <a:ext uri="{FF2B5EF4-FFF2-40B4-BE49-F238E27FC236}">
                <a16:creationId xmlns:a16="http://schemas.microsoft.com/office/drawing/2014/main" id="{367C83D2-2150-8178-EAE3-F55989EFD237}"/>
              </a:ext>
            </a:extLst>
          </p:cNvPr>
          <p:cNvPicPr>
            <a:picLocks noGrp="1" noChangeAspect="1"/>
          </p:cNvPicPr>
          <p:nvPr>
            <p:ph type="pic" sz="quarter" idx="21"/>
          </p:nvPr>
        </p:nvPicPr>
        <p:blipFill rotWithShape="1">
          <a:blip r:embed="rId3"/>
          <a:srcRect l="-11461" t="-19462" r="-11461" b="-19462"/>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68320C63-6D88-EEB0-E262-5D1BADD4FEB6}"/>
              </a:ext>
            </a:extLst>
          </p:cNvPr>
          <p:cNvSpPr>
            <a:spLocks noGrp="1"/>
          </p:cNvSpPr>
          <p:nvPr>
            <p:ph type="body" sz="quarter" idx="15"/>
          </p:nvPr>
        </p:nvSpPr>
        <p:spPr>
          <a:xfrm>
            <a:off x="586390" y="4978881"/>
            <a:ext cx="10854380" cy="969496"/>
          </a:xfrm>
        </p:spPr>
        <p:txBody>
          <a:bodyPr/>
          <a:lstStyle/>
          <a:p>
            <a:pPr marL="0" indent="0">
              <a:spcBef>
                <a:spcPts val="0"/>
              </a:spcBef>
              <a:spcAft>
                <a:spcPts val="600"/>
              </a:spcAft>
              <a:buNone/>
            </a:pPr>
            <a:r>
              <a:rPr lang="en-US" sz="2000" dirty="0"/>
              <a:t>Provides additional security for your identities by requiring two or more elements for full authentication. </a:t>
            </a:r>
          </a:p>
          <a:p>
            <a:pPr marL="406400" indent="-234950">
              <a:spcBef>
                <a:spcPts val="0"/>
              </a:spcBef>
              <a:spcAft>
                <a:spcPts val="600"/>
              </a:spcAft>
            </a:pPr>
            <a:r>
              <a:rPr lang="en-US" sz="1800" dirty="0"/>
              <a:t>Something you know </a:t>
            </a:r>
            <a:r>
              <a:rPr lang="en-IE" sz="1800" dirty="0">
                <a:cs typeface="Segoe UI Semilight" pitchFamily="34" charset="0"/>
                <a:sym typeface="Wingdings" panose="05000000000000000000" pitchFamily="2" charset="2"/>
              </a:rPr>
              <a:t></a:t>
            </a:r>
            <a:r>
              <a:rPr lang="en-US" sz="1800" dirty="0"/>
              <a:t> Something you possess </a:t>
            </a:r>
            <a:r>
              <a:rPr lang="en-IE" sz="1800" dirty="0">
                <a:cs typeface="Segoe UI Semilight" pitchFamily="34" charset="0"/>
                <a:sym typeface="Wingdings" panose="05000000000000000000" pitchFamily="2" charset="2"/>
              </a:rPr>
              <a:t></a:t>
            </a:r>
            <a:r>
              <a:rPr lang="en-US" sz="1800" dirty="0"/>
              <a:t> Something you are</a:t>
            </a:r>
          </a:p>
        </p:txBody>
      </p:sp>
      <p:sp>
        <p:nvSpPr>
          <p:cNvPr id="2" name="Footer Placeholder 1">
            <a:extLst>
              <a:ext uri="{FF2B5EF4-FFF2-40B4-BE49-F238E27FC236}">
                <a16:creationId xmlns:a16="http://schemas.microsoft.com/office/drawing/2014/main" id="{C357517C-D0F6-72E3-801A-9C12C477F90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888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367028"/>
            <a:ext cx="9144000" cy="1133157"/>
          </a:xfrm>
        </p:spPr>
        <p:txBody>
          <a:bodyPr>
            <a:normAutofit/>
          </a:bodyPr>
          <a:lstStyle/>
          <a:p>
            <a:r>
              <a:rPr lang="hu-HU" b="1" dirty="0" err="1"/>
              <a:t>Passwordless</a:t>
            </a:r>
            <a:r>
              <a:rPr lang="hu-HU" b="1" dirty="0"/>
              <a:t> </a:t>
            </a:r>
            <a:r>
              <a:rPr lang="hu-HU" b="1" dirty="0" err="1"/>
              <a:t>authentication</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622538"/>
            <a:ext cx="9144000" cy="4301855"/>
          </a:xfrm>
        </p:spPr>
        <p:txBody>
          <a:bodyPr>
            <a:normAutofit fontScale="92500" lnSpcReduction="20000"/>
          </a:bodyPr>
          <a:lstStyle/>
          <a:p>
            <a:pPr marL="342900" indent="-342900" algn="just">
              <a:buFont typeface="Arial" panose="020B0604020202020204" pitchFamily="34" charset="0"/>
              <a:buChar char="•"/>
            </a:pPr>
            <a:r>
              <a:rPr lang="en-US" sz="2800" dirty="0" err="1"/>
              <a:t>Passwordless</a:t>
            </a:r>
            <a:r>
              <a:rPr lang="en-US" sz="2800" dirty="0"/>
              <a:t> authentication methods are more convenient because the password is removed and replaced with something you have, plus something you are, or something you know</a:t>
            </a:r>
            <a:r>
              <a:rPr lang="hu-HU" sz="2800" dirty="0"/>
              <a:t>.</a:t>
            </a:r>
          </a:p>
          <a:p>
            <a:pPr marL="342900" indent="-342900" algn="just">
              <a:buFont typeface="Arial" panose="020B0604020202020204" pitchFamily="34" charset="0"/>
              <a:buChar char="•"/>
            </a:pPr>
            <a:r>
              <a:rPr lang="en-US" sz="2800" dirty="0" err="1"/>
              <a:t>Passwordless</a:t>
            </a:r>
            <a:r>
              <a:rPr lang="en-US" sz="2800" dirty="0"/>
              <a:t> authentication needs to be set up on a device before it can work</a:t>
            </a:r>
            <a:r>
              <a:rPr lang="hu-HU" sz="2800" dirty="0"/>
              <a:t>.</a:t>
            </a:r>
          </a:p>
          <a:p>
            <a:pPr marL="342900" indent="-342900" algn="just">
              <a:buFont typeface="Arial" panose="020B0604020202020204" pitchFamily="34" charset="0"/>
              <a:buChar char="•"/>
            </a:pPr>
            <a:endParaRPr lang="hu-HU" sz="2800" dirty="0"/>
          </a:p>
          <a:p>
            <a:pPr algn="just"/>
            <a:r>
              <a:rPr lang="en-US" sz="2800" dirty="0"/>
              <a:t>Microsoft global Azure and Azure Government offer the following three </a:t>
            </a:r>
            <a:r>
              <a:rPr lang="en-US" sz="2800" dirty="0" err="1"/>
              <a:t>passwordless</a:t>
            </a:r>
            <a:r>
              <a:rPr lang="en-US" sz="2800" dirty="0"/>
              <a:t> authentication options</a:t>
            </a:r>
            <a:r>
              <a:rPr lang="hu-HU" sz="2800" dirty="0"/>
              <a:t>:</a:t>
            </a:r>
          </a:p>
          <a:p>
            <a:pPr marL="342900" indent="-342900" algn="just">
              <a:buFont typeface="Arial" panose="020B0604020202020204" pitchFamily="34" charset="0"/>
              <a:buChar char="•"/>
            </a:pPr>
            <a:r>
              <a:rPr lang="hu-HU" sz="2800" b="1" dirty="0"/>
              <a:t>Windows Hello </a:t>
            </a:r>
            <a:r>
              <a:rPr lang="hu-HU" sz="2800" b="1" dirty="0" err="1"/>
              <a:t>for</a:t>
            </a:r>
            <a:r>
              <a:rPr lang="hu-HU" sz="2800" b="1" dirty="0"/>
              <a:t> Business</a:t>
            </a:r>
          </a:p>
          <a:p>
            <a:pPr marL="342900" indent="-342900" algn="just">
              <a:buFont typeface="Arial" panose="020B0604020202020204" pitchFamily="34" charset="0"/>
              <a:buChar char="•"/>
            </a:pPr>
            <a:r>
              <a:rPr lang="hu-HU" sz="2800" b="1" dirty="0"/>
              <a:t>Microsoft </a:t>
            </a:r>
            <a:r>
              <a:rPr lang="hu-HU" sz="2800" b="1" dirty="0" err="1"/>
              <a:t>Authenticator</a:t>
            </a:r>
            <a:r>
              <a:rPr lang="hu-HU" sz="2800" b="1" dirty="0"/>
              <a:t> App</a:t>
            </a:r>
          </a:p>
          <a:p>
            <a:pPr marL="342900" indent="-342900" algn="just">
              <a:buFont typeface="Arial" panose="020B0604020202020204" pitchFamily="34" charset="0"/>
              <a:buChar char="•"/>
            </a:pPr>
            <a:r>
              <a:rPr lang="hu-HU" sz="2800" b="1" dirty="0"/>
              <a:t>FIDO2 </a:t>
            </a:r>
            <a:r>
              <a:rPr lang="hu-HU" sz="2800" b="1" dirty="0" err="1"/>
              <a:t>security</a:t>
            </a:r>
            <a:r>
              <a:rPr lang="hu-HU" sz="2800" b="1" dirty="0"/>
              <a:t> </a:t>
            </a:r>
            <a:r>
              <a:rPr lang="hu-HU" sz="2800" b="1" dirty="0" err="1"/>
              <a:t>keys</a:t>
            </a:r>
            <a:endParaRPr lang="hu-HU" sz="2800" b="1" dirty="0"/>
          </a:p>
        </p:txBody>
      </p:sp>
    </p:spTree>
    <p:extLst>
      <p:ext uri="{BB962C8B-B14F-4D97-AF65-F5344CB8AC3E}">
        <p14:creationId xmlns:p14="http://schemas.microsoft.com/office/powerpoint/2010/main" val="427728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367028"/>
            <a:ext cx="9144000" cy="1133157"/>
          </a:xfrm>
        </p:spPr>
        <p:txBody>
          <a:bodyPr>
            <a:normAutofit/>
          </a:bodyPr>
          <a:lstStyle/>
          <a:p>
            <a:r>
              <a:rPr lang="hu-HU" b="1" dirty="0" err="1"/>
              <a:t>Azure</a:t>
            </a:r>
            <a:r>
              <a:rPr lang="hu-HU" b="1" dirty="0"/>
              <a:t> </a:t>
            </a:r>
            <a:r>
              <a:rPr lang="hu-HU" b="1" dirty="0" err="1"/>
              <a:t>external</a:t>
            </a:r>
            <a:r>
              <a:rPr lang="hu-HU" b="1" dirty="0"/>
              <a:t> </a:t>
            </a:r>
            <a:r>
              <a:rPr lang="hu-HU" b="1" dirty="0" err="1"/>
              <a:t>identities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622538"/>
            <a:ext cx="9144000" cy="4301855"/>
          </a:xfrm>
        </p:spPr>
        <p:txBody>
          <a:bodyPr>
            <a:normAutofit/>
          </a:bodyPr>
          <a:lstStyle/>
          <a:p>
            <a:pPr marL="342900" indent="-342900" algn="just">
              <a:buFont typeface="Arial" panose="020B0604020202020204" pitchFamily="34" charset="0"/>
              <a:buChar char="•"/>
            </a:pPr>
            <a:r>
              <a:rPr lang="en-US" sz="2800" dirty="0"/>
              <a:t>An external identity is a person, device, service, etc. that is outside your organization</a:t>
            </a:r>
            <a:r>
              <a:rPr lang="hu-HU" sz="2800" dirty="0"/>
              <a:t>. </a:t>
            </a:r>
          </a:p>
          <a:p>
            <a:pPr marL="342900" indent="-342900" algn="just">
              <a:buFont typeface="Arial" panose="020B0604020202020204" pitchFamily="34" charset="0"/>
              <a:buChar char="•"/>
            </a:pPr>
            <a:r>
              <a:rPr lang="hu-HU" sz="2800" dirty="0"/>
              <a:t>Microsoft </a:t>
            </a:r>
            <a:r>
              <a:rPr lang="hu-HU" sz="2800" dirty="0" err="1"/>
              <a:t>Entra</a:t>
            </a:r>
            <a:r>
              <a:rPr lang="hu-HU" sz="2800" dirty="0"/>
              <a:t> </a:t>
            </a:r>
            <a:r>
              <a:rPr lang="en-US" sz="2800" dirty="0"/>
              <a:t>External Identities refers to all the ways you can securely interact with users outside of your organization</a:t>
            </a:r>
            <a:r>
              <a:rPr lang="hu-HU" sz="2800" dirty="0"/>
              <a:t>.</a:t>
            </a:r>
          </a:p>
          <a:p>
            <a:pPr marL="342900" indent="-342900" algn="just">
              <a:buFont typeface="Arial" panose="020B0604020202020204" pitchFamily="34" charset="0"/>
              <a:buChar char="•"/>
            </a:pPr>
            <a:r>
              <a:rPr lang="en-US" sz="2800" dirty="0"/>
              <a:t>External identities may sound similar to single sign-on</a:t>
            </a:r>
            <a:r>
              <a:rPr lang="hu-HU" sz="2800" dirty="0"/>
              <a:t>.</a:t>
            </a:r>
          </a:p>
          <a:p>
            <a:pPr marL="342900" indent="-342900" algn="just">
              <a:buFont typeface="Arial" panose="020B0604020202020204" pitchFamily="34" charset="0"/>
              <a:buChar char="•"/>
            </a:pPr>
            <a:r>
              <a:rPr lang="en-US" sz="2800" dirty="0"/>
              <a:t>The external user’s identity provider manages their identity, and you manage access to your apps with Microsoft </a:t>
            </a:r>
            <a:r>
              <a:rPr lang="en-US" sz="2800" dirty="0" err="1"/>
              <a:t>Entra</a:t>
            </a:r>
            <a:r>
              <a:rPr lang="en-US" sz="2800" dirty="0"/>
              <a:t> ID or Azure AD B2C to keep your resources protected</a:t>
            </a:r>
            <a:r>
              <a:rPr lang="hu-HU" sz="2800" dirty="0"/>
              <a:t>.</a:t>
            </a:r>
          </a:p>
        </p:txBody>
      </p:sp>
    </p:spTree>
    <p:extLst>
      <p:ext uri="{BB962C8B-B14F-4D97-AF65-F5344CB8AC3E}">
        <p14:creationId xmlns:p14="http://schemas.microsoft.com/office/powerpoint/2010/main" val="356092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A3877-0AD2-D255-8D31-FF12253C509C}"/>
              </a:ext>
            </a:extLst>
          </p:cNvPr>
          <p:cNvSpPr>
            <a:spLocks noGrp="1"/>
          </p:cNvSpPr>
          <p:nvPr>
            <p:ph type="title"/>
          </p:nvPr>
        </p:nvSpPr>
        <p:spPr/>
        <p:txBody>
          <a:bodyPr>
            <a:noAutofit/>
          </a:bodyPr>
          <a:lstStyle/>
          <a:p>
            <a:r>
              <a:rPr lang="en-US" sz="3600" b="1" dirty="0"/>
              <a:t>Microsoft </a:t>
            </a:r>
            <a:r>
              <a:rPr lang="en-US" sz="3600" b="1" dirty="0" err="1"/>
              <a:t>Entra</a:t>
            </a:r>
            <a:r>
              <a:rPr lang="en-US" sz="3600" b="1" dirty="0"/>
              <a:t> External ID B2B</a:t>
            </a:r>
          </a:p>
        </p:txBody>
      </p:sp>
      <p:pic>
        <p:nvPicPr>
          <p:cNvPr id="7" name="Picture 6" descr="Illustration showing the B2B model with self-service or invitation based sign-ups.">
            <a:extLst>
              <a:ext uri="{FF2B5EF4-FFF2-40B4-BE49-F238E27FC236}">
                <a16:creationId xmlns:a16="http://schemas.microsoft.com/office/drawing/2014/main" id="{3166F4DE-C8E7-305D-4B23-05D7BEF00455}"/>
              </a:ext>
            </a:extLst>
          </p:cNvPr>
          <p:cNvPicPr>
            <a:picLocks noChangeAspect="1"/>
          </p:cNvPicPr>
          <p:nvPr/>
        </p:nvPicPr>
        <p:blipFill rotWithShape="1">
          <a:blip r:embed="rId3"/>
          <a:srcRect l="-6928" t="-803" r="-6928" b="-803"/>
          <a:stretch/>
        </p:blipFill>
        <p:spPr>
          <a:xfrm>
            <a:off x="579439" y="1581150"/>
            <a:ext cx="11020424"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0225609C-53EC-4161-1921-B5BBB807E28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6876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3BCF5B-6C1F-D06A-37FF-5AAAE5C95728}"/>
              </a:ext>
            </a:extLst>
          </p:cNvPr>
          <p:cNvSpPr>
            <a:spLocks noGrp="1"/>
          </p:cNvSpPr>
          <p:nvPr>
            <p:ph type="title"/>
          </p:nvPr>
        </p:nvSpPr>
        <p:spPr/>
        <p:txBody>
          <a:bodyPr>
            <a:noAutofit/>
          </a:bodyPr>
          <a:lstStyle/>
          <a:p>
            <a:r>
              <a:rPr lang="en-US" sz="3600" b="1" dirty="0"/>
              <a:t>Azure AD External Identities B2C</a:t>
            </a:r>
          </a:p>
        </p:txBody>
      </p:sp>
      <p:pic>
        <p:nvPicPr>
          <p:cNvPr id="9" name="Picture 8" descr="Illustration of the B2C model showing custom sign-up policies for customers and consumers.">
            <a:extLst>
              <a:ext uri="{FF2B5EF4-FFF2-40B4-BE49-F238E27FC236}">
                <a16:creationId xmlns:a16="http://schemas.microsoft.com/office/drawing/2014/main" id="{326A2829-E467-1B45-238B-E108DA68C980}"/>
              </a:ext>
            </a:extLst>
          </p:cNvPr>
          <p:cNvPicPr>
            <a:picLocks/>
          </p:cNvPicPr>
          <p:nvPr/>
        </p:nvPicPr>
        <p:blipFill rotWithShape="1">
          <a:blip r:embed="rId3"/>
          <a:srcRect l="-1521" t="57595" r="-1521" b="-5137"/>
          <a:stretch/>
        </p:blipFill>
        <p:spPr>
          <a:xfrm>
            <a:off x="579438"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A1ED2288-5477-78D3-C66D-80DF2182EC0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315303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3BCF5B-6C1F-D06A-37FF-5AAAE5C95728}"/>
              </a:ext>
            </a:extLst>
          </p:cNvPr>
          <p:cNvSpPr>
            <a:spLocks noGrp="1"/>
          </p:cNvSpPr>
          <p:nvPr>
            <p:ph type="title"/>
          </p:nvPr>
        </p:nvSpPr>
        <p:spPr/>
        <p:txBody>
          <a:bodyPr>
            <a:noAutofit/>
          </a:bodyPr>
          <a:lstStyle/>
          <a:p>
            <a:r>
              <a:rPr lang="en-US" sz="3600" b="1" dirty="0"/>
              <a:t>B2B direct connect</a:t>
            </a:r>
          </a:p>
        </p:txBody>
      </p:sp>
      <p:sp>
        <p:nvSpPr>
          <p:cNvPr id="2" name="Footer Placeholder 1">
            <a:extLst>
              <a:ext uri="{FF2B5EF4-FFF2-40B4-BE49-F238E27FC236}">
                <a16:creationId xmlns:a16="http://schemas.microsoft.com/office/drawing/2014/main" id="{A1ED2288-5477-78D3-C66D-80DF2182EC0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pic>
        <p:nvPicPr>
          <p:cNvPr id="2050" name="Picture 2" descr="Diagram illustrating B2B direct connect.">
            <a:extLst>
              <a:ext uri="{FF2B5EF4-FFF2-40B4-BE49-F238E27FC236}">
                <a16:creationId xmlns:a16="http://schemas.microsoft.com/office/drawing/2014/main" id="{3EB707B9-D812-44A6-AE3D-54C1B0DB0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06" y="1077659"/>
            <a:ext cx="8651732" cy="5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192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3C86D0-4CB3-0B58-AC23-A567C877706B}"/>
              </a:ext>
            </a:extLst>
          </p:cNvPr>
          <p:cNvSpPr>
            <a:spLocks noGrp="1"/>
          </p:cNvSpPr>
          <p:nvPr>
            <p:ph type="title"/>
          </p:nvPr>
        </p:nvSpPr>
        <p:spPr/>
        <p:txBody>
          <a:bodyPr>
            <a:noAutofit/>
          </a:bodyPr>
          <a:lstStyle/>
          <a:p>
            <a:r>
              <a:rPr lang="en-US" sz="3600" b="1" dirty="0"/>
              <a:t>Conditional Access</a:t>
            </a:r>
          </a:p>
        </p:txBody>
      </p:sp>
      <p:sp>
        <p:nvSpPr>
          <p:cNvPr id="8" name="Text Placeholder 7">
            <a:extLst>
              <a:ext uri="{FF2B5EF4-FFF2-40B4-BE49-F238E27FC236}">
                <a16:creationId xmlns:a16="http://schemas.microsoft.com/office/drawing/2014/main" id="{7B12B016-53C1-2085-325C-DCD4D26FCC44}"/>
              </a:ext>
            </a:extLst>
          </p:cNvPr>
          <p:cNvSpPr>
            <a:spLocks noGrp="1"/>
          </p:cNvSpPr>
          <p:nvPr>
            <p:ph type="body" sz="quarter" idx="16"/>
          </p:nvPr>
        </p:nvSpPr>
        <p:spPr>
          <a:xfrm>
            <a:off x="584200" y="1594155"/>
            <a:ext cx="3174143" cy="1231106"/>
          </a:xfrm>
        </p:spPr>
        <p:txBody>
          <a:bodyPr/>
          <a:lstStyle/>
          <a:p>
            <a:r>
              <a:rPr lang="en-US" sz="2000" b="1" dirty="0">
                <a:latin typeface="+mn-lt"/>
              </a:rPr>
              <a:t>Conditional Access </a:t>
            </a:r>
            <a:r>
              <a:rPr lang="en-US" sz="2000" dirty="0">
                <a:latin typeface="+mn-lt"/>
              </a:rPr>
              <a:t>is used to bring signals together, to make decisions, and enforce organizational policies.</a:t>
            </a:r>
          </a:p>
        </p:txBody>
      </p:sp>
      <p:sp>
        <p:nvSpPr>
          <p:cNvPr id="7" name="Text Placeholder 6">
            <a:extLst>
              <a:ext uri="{FF2B5EF4-FFF2-40B4-BE49-F238E27FC236}">
                <a16:creationId xmlns:a16="http://schemas.microsoft.com/office/drawing/2014/main" id="{7F1892DF-D35F-6918-EB95-0A55DD6E7E79}"/>
              </a:ext>
            </a:extLst>
          </p:cNvPr>
          <p:cNvSpPr>
            <a:spLocks noGrp="1"/>
          </p:cNvSpPr>
          <p:nvPr>
            <p:ph type="body" sz="quarter" idx="15"/>
          </p:nvPr>
        </p:nvSpPr>
        <p:spPr>
          <a:xfrm>
            <a:off x="586389" y="3256644"/>
            <a:ext cx="3172811" cy="1692771"/>
          </a:xfrm>
        </p:spPr>
        <p:txBody>
          <a:bodyPr/>
          <a:lstStyle/>
          <a:p>
            <a:pPr marL="342900" indent="-225425">
              <a:spcBef>
                <a:spcPts val="0"/>
              </a:spcBef>
              <a:spcAft>
                <a:spcPts val="600"/>
              </a:spcAft>
            </a:pPr>
            <a:r>
              <a:rPr lang="en-US" sz="1800" dirty="0">
                <a:cs typeface="Segoe UI Semilight" panose="020B0402040204020203" pitchFamily="34" charset="0"/>
              </a:rPr>
              <a:t>User or group membership</a:t>
            </a:r>
          </a:p>
          <a:p>
            <a:pPr marL="342900" indent="-225425">
              <a:spcBef>
                <a:spcPts val="0"/>
              </a:spcBef>
              <a:spcAft>
                <a:spcPts val="600"/>
              </a:spcAft>
            </a:pPr>
            <a:r>
              <a:rPr lang="en-US" sz="1800" dirty="0">
                <a:cs typeface="Segoe UI Semilight" panose="020B0402040204020203" pitchFamily="34" charset="0"/>
              </a:rPr>
              <a:t>IP location</a:t>
            </a:r>
          </a:p>
          <a:p>
            <a:pPr marL="342900" indent="-225425">
              <a:spcBef>
                <a:spcPts val="0"/>
              </a:spcBef>
              <a:spcAft>
                <a:spcPts val="600"/>
              </a:spcAft>
            </a:pPr>
            <a:r>
              <a:rPr lang="en-US" sz="1800" dirty="0">
                <a:cs typeface="Segoe UI Semilight" panose="020B0402040204020203" pitchFamily="34" charset="0"/>
              </a:rPr>
              <a:t>Device</a:t>
            </a:r>
          </a:p>
          <a:p>
            <a:pPr marL="342900" indent="-225425">
              <a:spcBef>
                <a:spcPts val="0"/>
              </a:spcBef>
              <a:spcAft>
                <a:spcPts val="600"/>
              </a:spcAft>
            </a:pPr>
            <a:r>
              <a:rPr lang="en-US" sz="1800" dirty="0">
                <a:cs typeface="Segoe UI Semilight" panose="020B0402040204020203" pitchFamily="34" charset="0"/>
              </a:rPr>
              <a:t>Application</a:t>
            </a:r>
          </a:p>
          <a:p>
            <a:pPr marL="342900" indent="-225425">
              <a:spcBef>
                <a:spcPts val="0"/>
              </a:spcBef>
              <a:spcAft>
                <a:spcPts val="600"/>
              </a:spcAft>
            </a:pPr>
            <a:r>
              <a:rPr lang="en-US" sz="1800" dirty="0">
                <a:cs typeface="Segoe UI Semilight" panose="020B0402040204020203" pitchFamily="34" charset="0"/>
              </a:rPr>
              <a:t>Risk detection</a:t>
            </a:r>
          </a:p>
        </p:txBody>
      </p:sp>
      <p:sp>
        <p:nvSpPr>
          <p:cNvPr id="2" name="Footer Placeholder 1">
            <a:extLst>
              <a:ext uri="{FF2B5EF4-FFF2-40B4-BE49-F238E27FC236}">
                <a16:creationId xmlns:a16="http://schemas.microsoft.com/office/drawing/2014/main" id="{45641794-00F4-8443-17B0-608429DC23D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pic>
        <p:nvPicPr>
          <p:cNvPr id="10" name="Picture 2" descr="Conceptual Conditional Access process flow.">
            <a:extLst>
              <a:ext uri="{FF2B5EF4-FFF2-40B4-BE49-F238E27FC236}">
                <a16:creationId xmlns:a16="http://schemas.microsoft.com/office/drawing/2014/main" id="{8A75FA8C-CE62-C30C-AF74-A10E2C7814E2}"/>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760" t="-27831" r="-3760" b="-27831"/>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434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Conditional</a:t>
            </a:r>
            <a:r>
              <a:rPr lang="hu-HU" b="1" dirty="0"/>
              <a:t> Access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801666" y="1278072"/>
            <a:ext cx="10847539" cy="5110202"/>
          </a:xfrm>
        </p:spPr>
        <p:txBody>
          <a:bodyPr>
            <a:normAutofit/>
          </a:bodyPr>
          <a:lstStyle/>
          <a:p>
            <a:pPr algn="just"/>
            <a:r>
              <a:rPr lang="en-US" sz="3200" dirty="0"/>
              <a:t>Conditional Access is useful when you need to</a:t>
            </a:r>
            <a:r>
              <a:rPr lang="hu-HU" sz="3200" dirty="0"/>
              <a:t>:</a:t>
            </a:r>
          </a:p>
          <a:p>
            <a:pPr marL="342900" indent="-342900" algn="just">
              <a:buFont typeface="Arial" panose="020B0604020202020204" pitchFamily="34" charset="0"/>
              <a:buChar char="•"/>
            </a:pPr>
            <a:r>
              <a:rPr lang="en-US" sz="3200" dirty="0"/>
              <a:t>Require multifactor authentication to access an application</a:t>
            </a:r>
            <a:r>
              <a:rPr lang="hu-HU" sz="3200" dirty="0"/>
              <a:t>.</a:t>
            </a:r>
          </a:p>
          <a:p>
            <a:pPr marL="342900" indent="-342900" algn="just">
              <a:buFont typeface="Arial" panose="020B0604020202020204" pitchFamily="34" charset="0"/>
              <a:buChar char="•"/>
            </a:pPr>
            <a:r>
              <a:rPr lang="en-US" sz="3200" dirty="0"/>
              <a:t>Require access to services only through approved client applications</a:t>
            </a:r>
            <a:r>
              <a:rPr lang="hu-HU" sz="3200" dirty="0"/>
              <a:t>.</a:t>
            </a:r>
          </a:p>
          <a:p>
            <a:pPr marL="342900" indent="-342900" algn="just">
              <a:buFont typeface="Arial" panose="020B0604020202020204" pitchFamily="34" charset="0"/>
              <a:buChar char="•"/>
            </a:pPr>
            <a:r>
              <a:rPr lang="en-US" sz="3200" dirty="0"/>
              <a:t>Require users to access your application only from managed devices</a:t>
            </a:r>
            <a:r>
              <a:rPr lang="hu-HU" sz="3200" dirty="0"/>
              <a:t>. </a:t>
            </a:r>
            <a:r>
              <a:rPr lang="en-US" sz="3200" dirty="0"/>
              <a:t>A </a:t>
            </a:r>
            <a:r>
              <a:rPr lang="en-US" sz="3200" i="1" dirty="0"/>
              <a:t>managed device</a:t>
            </a:r>
            <a:r>
              <a:rPr lang="en-US" sz="3200" dirty="0"/>
              <a:t> is a device that meets your standards for security and compliance</a:t>
            </a:r>
            <a:endParaRPr lang="hu-HU" sz="3200" dirty="0"/>
          </a:p>
          <a:p>
            <a:pPr marL="342900" indent="-342900" algn="just">
              <a:buFont typeface="Arial" panose="020B0604020202020204" pitchFamily="34" charset="0"/>
              <a:buChar char="•"/>
            </a:pPr>
            <a:r>
              <a:rPr lang="en-US" sz="3200" dirty="0"/>
              <a:t>Block access from untrusted sources, such as access from unknown or unexpected locations</a:t>
            </a:r>
            <a:r>
              <a:rPr lang="hu-HU" sz="3200" dirty="0"/>
              <a:t>.</a:t>
            </a:r>
          </a:p>
          <a:p>
            <a:pPr marL="342900" indent="-342900" algn="just">
              <a:buFont typeface="Arial" panose="020B0604020202020204" pitchFamily="34" charset="0"/>
              <a:buChar char="•"/>
            </a:pPr>
            <a:endParaRPr lang="hu-HU" dirty="0"/>
          </a:p>
        </p:txBody>
      </p:sp>
    </p:spTree>
    <p:extLst>
      <p:ext uri="{BB962C8B-B14F-4D97-AF65-F5344CB8AC3E}">
        <p14:creationId xmlns:p14="http://schemas.microsoft.com/office/powerpoint/2010/main" val="62974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5D0CA-45AA-DD58-509A-A06CE3645FF2}"/>
              </a:ext>
            </a:extLst>
          </p:cNvPr>
          <p:cNvSpPr>
            <a:spLocks noGrp="1"/>
          </p:cNvSpPr>
          <p:nvPr>
            <p:ph type="title"/>
          </p:nvPr>
        </p:nvSpPr>
        <p:spPr/>
        <p:txBody>
          <a:bodyPr/>
          <a:lstStyle/>
          <a:p>
            <a:r>
              <a:rPr lang="en-US" dirty="0">
                <a:cs typeface="Segoe UI"/>
              </a:rPr>
              <a:t>Identity, access, and security</a:t>
            </a:r>
            <a:endParaRPr lang="en-US" dirty="0"/>
          </a:p>
        </p:txBody>
      </p:sp>
      <p:sp>
        <p:nvSpPr>
          <p:cNvPr id="2" name="Footer Placeholder 1">
            <a:extLst>
              <a:ext uri="{FF2B5EF4-FFF2-40B4-BE49-F238E27FC236}">
                <a16:creationId xmlns:a16="http://schemas.microsoft.com/office/drawing/2014/main" id="{178A5AEE-30E1-5E98-8B18-53BA9BCC90C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316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2DA7C-ED85-8364-C2F2-01D879C9AB31}"/>
              </a:ext>
            </a:extLst>
          </p:cNvPr>
          <p:cNvSpPr>
            <a:spLocks noGrp="1"/>
          </p:cNvSpPr>
          <p:nvPr>
            <p:ph type="title"/>
          </p:nvPr>
        </p:nvSpPr>
        <p:spPr/>
        <p:txBody>
          <a:bodyPr>
            <a:noAutofit/>
          </a:bodyPr>
          <a:lstStyle/>
          <a:p>
            <a:r>
              <a:rPr lang="en-US" sz="3600" b="1" noProof="0" dirty="0"/>
              <a:t>Role-based access control</a:t>
            </a:r>
            <a:endParaRPr lang="en-US" sz="3600" b="1" dirty="0"/>
          </a:p>
        </p:txBody>
      </p:sp>
      <p:sp>
        <p:nvSpPr>
          <p:cNvPr id="30" name="Text Placeholder 29">
            <a:extLst>
              <a:ext uri="{FF2B5EF4-FFF2-40B4-BE49-F238E27FC236}">
                <a16:creationId xmlns:a16="http://schemas.microsoft.com/office/drawing/2014/main" id="{65026A44-6D4C-055B-3ED4-B64138261EC0}"/>
              </a:ext>
            </a:extLst>
          </p:cNvPr>
          <p:cNvSpPr>
            <a:spLocks noGrp="1"/>
          </p:cNvSpPr>
          <p:nvPr>
            <p:ph type="body" sz="quarter" idx="16"/>
          </p:nvPr>
        </p:nvSpPr>
        <p:spPr>
          <a:xfrm>
            <a:off x="584200" y="1594155"/>
            <a:ext cx="3174143" cy="3693319"/>
          </a:xfrm>
        </p:spPr>
        <p:txBody>
          <a:bodyPr/>
          <a:lstStyle/>
          <a:p>
            <a:pPr marL="292100" indent="-292100">
              <a:spcAft>
                <a:spcPts val="1200"/>
              </a:spcAft>
              <a:buFont typeface="Arial" panose="020B0604020202020204" pitchFamily="34" charset="0"/>
              <a:buChar char="•"/>
            </a:pPr>
            <a:r>
              <a:rPr lang="en-US" sz="2000" dirty="0">
                <a:latin typeface="+mn-lt"/>
              </a:rPr>
              <a:t>Fine-grained access management.</a:t>
            </a:r>
          </a:p>
          <a:p>
            <a:pPr marL="292100" indent="-292100">
              <a:spcAft>
                <a:spcPts val="1200"/>
              </a:spcAft>
              <a:buFont typeface="Arial" panose="020B0604020202020204" pitchFamily="34" charset="0"/>
              <a:buChar char="•"/>
            </a:pPr>
            <a:r>
              <a:rPr lang="en-US" sz="2000" dirty="0">
                <a:latin typeface="+mn-lt"/>
              </a:rPr>
              <a:t>Segregate duties within the team and grant only the amount of access to users that they need to perform their jobs.</a:t>
            </a:r>
          </a:p>
          <a:p>
            <a:pPr marL="292100" indent="-292100">
              <a:spcAft>
                <a:spcPts val="1200"/>
              </a:spcAft>
              <a:buFont typeface="Arial" panose="020B0604020202020204" pitchFamily="34" charset="0"/>
              <a:buChar char="•"/>
            </a:pPr>
            <a:r>
              <a:rPr lang="en-US" sz="2000" dirty="0">
                <a:latin typeface="+mn-lt"/>
              </a:rPr>
              <a:t>Enables access to the Azure portal and controlling access to resources.</a:t>
            </a:r>
          </a:p>
        </p:txBody>
      </p:sp>
      <p:grpSp>
        <p:nvGrpSpPr>
          <p:cNvPr id="3" name="Group 2" descr="Users, apps, and user groups are shown using Microsoft Entra ID to access an Azure subscription with resource groups. ">
            <a:extLst>
              <a:ext uri="{FF2B5EF4-FFF2-40B4-BE49-F238E27FC236}">
                <a16:creationId xmlns:a16="http://schemas.microsoft.com/office/drawing/2014/main" id="{2F152FAE-9A53-C106-1E32-61C5A4AE26F3}"/>
              </a:ext>
            </a:extLst>
          </p:cNvPr>
          <p:cNvGrpSpPr/>
          <p:nvPr/>
        </p:nvGrpSpPr>
        <p:grpSpPr>
          <a:xfrm>
            <a:off x="5244535" y="2010022"/>
            <a:ext cx="5174793" cy="3572969"/>
            <a:chOff x="6145148" y="1188720"/>
            <a:chExt cx="5705453" cy="4261150"/>
          </a:xfrm>
        </p:grpSpPr>
        <p:pic>
          <p:nvPicPr>
            <p:cNvPr id="4" name="Picture 3">
              <a:extLst>
                <a:ext uri="{FF2B5EF4-FFF2-40B4-BE49-F238E27FC236}">
                  <a16:creationId xmlns:a16="http://schemas.microsoft.com/office/drawing/2014/main" id="{1224C2CD-4903-56DA-1EE2-52363FB4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5" name="Picture 4">
              <a:extLst>
                <a:ext uri="{FF2B5EF4-FFF2-40B4-BE49-F238E27FC236}">
                  <a16:creationId xmlns:a16="http://schemas.microsoft.com/office/drawing/2014/main" id="{E974A83C-35D7-CDE9-BF05-A5CE69AFE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6" name="Freeform 30">
              <a:extLst>
                <a:ext uri="{FF2B5EF4-FFF2-40B4-BE49-F238E27FC236}">
                  <a16:creationId xmlns:a16="http://schemas.microsoft.com/office/drawing/2014/main" id="{ACC57216-B809-A8B7-22C4-7E36E95EE25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Freeform 31">
              <a:extLst>
                <a:ext uri="{FF2B5EF4-FFF2-40B4-BE49-F238E27FC236}">
                  <a16:creationId xmlns:a16="http://schemas.microsoft.com/office/drawing/2014/main" id="{A7DFF327-1DA4-32C6-C777-B9F94E0F3AD7}"/>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32">
              <a:extLst>
                <a:ext uri="{FF2B5EF4-FFF2-40B4-BE49-F238E27FC236}">
                  <a16:creationId xmlns:a16="http://schemas.microsoft.com/office/drawing/2014/main" id="{91460717-0A94-CCDD-496E-E1612AFD130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12">
              <a:extLst>
                <a:ext uri="{FF2B5EF4-FFF2-40B4-BE49-F238E27FC236}">
                  <a16:creationId xmlns:a16="http://schemas.microsoft.com/office/drawing/2014/main" id="{2BEDE86F-73F3-A645-E645-D61DADBBDAF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285775" y="1188720"/>
              <a:ext cx="865045" cy="935706"/>
            </a:xfrm>
            <a:prstGeom prst="rect">
              <a:avLst/>
            </a:prstGeom>
            <a:solidFill>
              <a:schemeClr val="bg1"/>
            </a:solidFill>
          </p:spPr>
        </p:pic>
        <p:sp>
          <p:nvSpPr>
            <p:cNvPr id="10" name="Rectangle 9">
              <a:extLst>
                <a:ext uri="{FF2B5EF4-FFF2-40B4-BE49-F238E27FC236}">
                  <a16:creationId xmlns:a16="http://schemas.microsoft.com/office/drawing/2014/main" id="{42C78921-0936-1001-98B7-D2AAD9A28C1A}"/>
                </a:ext>
              </a:extLst>
            </p:cNvPr>
            <p:cNvSpPr/>
            <p:nvPr/>
          </p:nvSpPr>
          <p:spPr>
            <a:xfrm>
              <a:off x="7941610" y="2132856"/>
              <a:ext cx="1553392" cy="33035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Microsoft </a:t>
              </a:r>
              <a:r>
                <a:rPr kumimoji="0" lang="en-US" sz="1200" b="0" i="0" u="none" strike="noStrike" kern="1200" cap="none" spc="0" normalizeH="0" baseline="0" noProof="0" dirty="0" err="1">
                  <a:ln>
                    <a:noFill/>
                  </a:ln>
                  <a:solidFill>
                    <a:srgbClr val="0072C6"/>
                  </a:solidFill>
                  <a:effectLst/>
                  <a:uLnTx/>
                  <a:uFillTx/>
                  <a:latin typeface="Segoe UI"/>
                  <a:ea typeface="+mn-ea"/>
                  <a:cs typeface="+mn-cs"/>
                </a:rPr>
                <a:t>Entra</a:t>
              </a:r>
              <a:r>
                <a:rPr kumimoji="0" lang="en-US" sz="1200" b="0" i="0" u="none" strike="noStrike" kern="1200" cap="none" spc="0" normalizeH="0" baseline="0" noProof="0" dirty="0">
                  <a:ln>
                    <a:noFill/>
                  </a:ln>
                  <a:solidFill>
                    <a:srgbClr val="0072C6"/>
                  </a:solidFill>
                  <a:effectLst/>
                  <a:uLnTx/>
                  <a:uFillTx/>
                  <a:latin typeface="Segoe UI"/>
                  <a:ea typeface="+mn-ea"/>
                  <a:cs typeface="+mn-cs"/>
                </a:rPr>
                <a:t> ID</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4DD805C-1E04-E16F-07FD-0EC2E948B081}"/>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037D64C-B6D5-0213-CD0F-D20063494623}"/>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7F516107-4642-03EE-3E8A-883297F1C819}"/>
                </a:ext>
              </a:extLst>
            </p:cNvPr>
            <p:cNvCxnSpPr/>
            <p:nvPr/>
          </p:nvCxnSpPr>
          <p:spPr>
            <a:xfrm>
              <a:off x="10744892" y="4287091"/>
              <a:ext cx="305078" cy="0"/>
            </a:xfrm>
            <a:prstGeom prst="line">
              <a:avLst/>
            </a:prstGeom>
            <a:noFill/>
            <a:ln w="3175">
              <a:solidFill>
                <a:schemeClr val="bg1">
                  <a:lumMod val="75000"/>
                </a:schemeClr>
              </a:solidFill>
            </a:ln>
          </p:spPr>
        </p:cxnSp>
        <p:cxnSp>
          <p:nvCxnSpPr>
            <p:cNvPr id="14" name="Straight Connector 13">
              <a:extLst>
                <a:ext uri="{FF2B5EF4-FFF2-40B4-BE49-F238E27FC236}">
                  <a16:creationId xmlns:a16="http://schemas.microsoft.com/office/drawing/2014/main" id="{B7E05B29-8E55-0AF7-66EE-01C9C3977CF1}"/>
                </a:ext>
              </a:extLst>
            </p:cNvPr>
            <p:cNvCxnSpPr/>
            <p:nvPr/>
          </p:nvCxnSpPr>
          <p:spPr>
            <a:xfrm>
              <a:off x="10744892" y="5013177"/>
              <a:ext cx="305078" cy="0"/>
            </a:xfrm>
            <a:prstGeom prst="line">
              <a:avLst/>
            </a:prstGeom>
            <a:noFill/>
            <a:ln w="3175">
              <a:solidFill>
                <a:schemeClr val="bg1">
                  <a:lumMod val="75000"/>
                </a:schemeClr>
              </a:solidFill>
            </a:ln>
          </p:spPr>
        </p:cxnSp>
        <p:pic>
          <p:nvPicPr>
            <p:cNvPr id="15" name="Picture 14">
              <a:extLst>
                <a:ext uri="{FF2B5EF4-FFF2-40B4-BE49-F238E27FC236}">
                  <a16:creationId xmlns:a16="http://schemas.microsoft.com/office/drawing/2014/main" id="{50997FD9-AC8F-FF23-73A5-E78788D91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16" name="Picture 15">
              <a:extLst>
                <a:ext uri="{FF2B5EF4-FFF2-40B4-BE49-F238E27FC236}">
                  <a16:creationId xmlns:a16="http://schemas.microsoft.com/office/drawing/2014/main" id="{847DB6E1-DE17-FEED-FD35-DD276FD7A9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17" name="Picture 16">
              <a:extLst>
                <a:ext uri="{FF2B5EF4-FFF2-40B4-BE49-F238E27FC236}">
                  <a16:creationId xmlns:a16="http://schemas.microsoft.com/office/drawing/2014/main" id="{0F26606B-2243-F19D-ECAA-5AE9F8EBFCEC}"/>
                </a:ext>
              </a:extLst>
            </p:cNvPr>
            <p:cNvPicPr>
              <a:picLocks noChangeAspect="1"/>
            </p:cNvPicPr>
            <p:nvPr/>
          </p:nvPicPr>
          <p:blipFill>
            <a:blip r:embed="rId8"/>
            <a:stretch>
              <a:fillRect/>
            </a:stretch>
          </p:blipFill>
          <p:spPr>
            <a:xfrm>
              <a:off x="7691267" y="3675774"/>
              <a:ext cx="621846" cy="469433"/>
            </a:xfrm>
            <a:prstGeom prst="rect">
              <a:avLst/>
            </a:prstGeom>
          </p:spPr>
        </p:pic>
        <p:sp>
          <p:nvSpPr>
            <p:cNvPr id="18" name="Rectangle 17">
              <a:extLst>
                <a:ext uri="{FF2B5EF4-FFF2-40B4-BE49-F238E27FC236}">
                  <a16:creationId xmlns:a16="http://schemas.microsoft.com/office/drawing/2014/main" id="{72268036-64F6-A2FC-618E-F81B056F9A49}"/>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9B04113-F96A-6E83-C2A4-133123612DE8}"/>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AE8E8F14-249A-8982-9E1B-832B062D2EC3}"/>
                </a:ext>
              </a:extLst>
            </p:cNvPr>
            <p:cNvSpPr/>
            <p:nvPr/>
          </p:nvSpPr>
          <p:spPr>
            <a:xfrm>
              <a:off x="7501824" y="4159746"/>
              <a:ext cx="10049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 groups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D3C22D19-D5E6-CC51-64A8-7957D5ECAB18}"/>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subscription</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2CD9BEC7-B2BF-0BCD-6FFC-4A9FB16F297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32" name="Rectangle 31">
            <a:extLst>
              <a:ext uri="{FF2B5EF4-FFF2-40B4-BE49-F238E27FC236}">
                <a16:creationId xmlns:a16="http://schemas.microsoft.com/office/drawing/2014/main" id="{70994EF7-7CE4-EC06-F050-6F29C649BEFF}"/>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2764936-22DC-3F90-EAAF-4E2046D59EE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618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Azure</a:t>
            </a:r>
            <a:r>
              <a:rPr lang="hu-HU" b="1" dirty="0"/>
              <a:t> </a:t>
            </a:r>
            <a:r>
              <a:rPr lang="hu-HU" b="1" dirty="0" err="1"/>
              <a:t>role-based</a:t>
            </a:r>
            <a:r>
              <a:rPr lang="hu-HU" b="1" dirty="0"/>
              <a:t> </a:t>
            </a:r>
            <a:r>
              <a:rPr lang="hu-HU" b="1" dirty="0" err="1"/>
              <a:t>access</a:t>
            </a:r>
            <a:r>
              <a:rPr lang="hu-HU" b="1" dirty="0"/>
              <a:t> </a:t>
            </a:r>
            <a:r>
              <a:rPr lang="hu-HU" b="1" dirty="0" err="1"/>
              <a:t>control</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algn="just">
              <a:lnSpc>
                <a:spcPct val="100000"/>
              </a:lnSpc>
            </a:pPr>
            <a:r>
              <a:rPr lang="en-US" dirty="0"/>
              <a:t>Role-based access control is applied to a </a:t>
            </a:r>
            <a:r>
              <a:rPr lang="en-US" i="1" dirty="0"/>
              <a:t>scope</a:t>
            </a:r>
            <a:r>
              <a:rPr lang="en-US" dirty="0"/>
              <a:t>, which is a resource or set of resources that this access applies to</a:t>
            </a:r>
            <a:r>
              <a:rPr lang="hu-HU" dirty="0"/>
              <a:t>.</a:t>
            </a:r>
          </a:p>
        </p:txBody>
      </p:sp>
      <p:pic>
        <p:nvPicPr>
          <p:cNvPr id="5" name="Kép 4">
            <a:extLst>
              <a:ext uri="{FF2B5EF4-FFF2-40B4-BE49-F238E27FC236}">
                <a16:creationId xmlns:a16="http://schemas.microsoft.com/office/drawing/2014/main" id="{9B1374A8-ABEC-4587-8229-2F3BEC6F0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587" y="2616557"/>
            <a:ext cx="6196825" cy="3390476"/>
          </a:xfrm>
          <a:prstGeom prst="rect">
            <a:avLst/>
          </a:prstGeom>
        </p:spPr>
      </p:pic>
      <p:pic>
        <p:nvPicPr>
          <p:cNvPr id="4" name="Kép 3">
            <a:extLst>
              <a:ext uri="{FF2B5EF4-FFF2-40B4-BE49-F238E27FC236}">
                <a16:creationId xmlns:a16="http://schemas.microsoft.com/office/drawing/2014/main" id="{693C62C4-71CC-467E-9306-8B54286A005F}"/>
              </a:ext>
            </a:extLst>
          </p:cNvPr>
          <p:cNvPicPr>
            <a:picLocks noChangeAspect="1"/>
          </p:cNvPicPr>
          <p:nvPr/>
        </p:nvPicPr>
        <p:blipFill>
          <a:blip r:embed="rId4"/>
          <a:stretch>
            <a:fillRect/>
          </a:stretch>
        </p:blipFill>
        <p:spPr>
          <a:xfrm>
            <a:off x="340321" y="6425978"/>
            <a:ext cx="4230991" cy="274344"/>
          </a:xfrm>
          <a:prstGeom prst="rect">
            <a:avLst/>
          </a:prstGeom>
        </p:spPr>
      </p:pic>
    </p:spTree>
    <p:extLst>
      <p:ext uri="{BB962C8B-B14F-4D97-AF65-F5344CB8AC3E}">
        <p14:creationId xmlns:p14="http://schemas.microsoft.com/office/powerpoint/2010/main" val="2004667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Azure</a:t>
            </a:r>
            <a:r>
              <a:rPr lang="hu-HU" b="1" dirty="0"/>
              <a:t> RBAC</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726510" y="1621186"/>
            <a:ext cx="10484285" cy="5055187"/>
          </a:xfrm>
        </p:spPr>
        <p:txBody>
          <a:bodyPr>
            <a:normAutofit/>
          </a:bodyPr>
          <a:lstStyle/>
          <a:p>
            <a:pPr marL="342900" indent="-342900" algn="just">
              <a:lnSpc>
                <a:spcPct val="100000"/>
              </a:lnSpc>
              <a:buFont typeface="Arial" panose="020B0604020202020204" pitchFamily="34" charset="0"/>
              <a:buChar char="•"/>
            </a:pPr>
            <a:r>
              <a:rPr lang="en-US" sz="3200" dirty="0"/>
              <a:t>Azure RBAC is enforced on any action that's initiated against an Azure resource that passes through Azure Resource Manager. </a:t>
            </a:r>
            <a:endParaRPr lang="hu-HU" sz="3200" dirty="0"/>
          </a:p>
          <a:p>
            <a:pPr marL="342900" indent="-342900" algn="just">
              <a:lnSpc>
                <a:spcPct val="100000"/>
              </a:lnSpc>
              <a:buFont typeface="Arial" panose="020B0604020202020204" pitchFamily="34" charset="0"/>
              <a:buChar char="•"/>
            </a:pPr>
            <a:r>
              <a:rPr lang="en-US" sz="3200" dirty="0"/>
              <a:t>Azure RBAC doesn't enforce access permissions at the application or data level</a:t>
            </a:r>
            <a:r>
              <a:rPr lang="hu-HU" sz="3200" dirty="0"/>
              <a:t>.</a:t>
            </a:r>
          </a:p>
          <a:p>
            <a:pPr marL="342900" indent="-342900" algn="just">
              <a:lnSpc>
                <a:spcPct val="100000"/>
              </a:lnSpc>
              <a:buFont typeface="Arial" panose="020B0604020202020204" pitchFamily="34" charset="0"/>
              <a:buChar char="•"/>
            </a:pPr>
            <a:r>
              <a:rPr lang="en-US" sz="3200" dirty="0"/>
              <a:t>RBAC uses an </a:t>
            </a:r>
            <a:r>
              <a:rPr lang="en-US" sz="3200" i="1" dirty="0"/>
              <a:t>allow model</a:t>
            </a:r>
            <a:r>
              <a:rPr lang="hu-HU" sz="3200" dirty="0"/>
              <a:t>. </a:t>
            </a:r>
          </a:p>
        </p:txBody>
      </p:sp>
    </p:spTree>
    <p:extLst>
      <p:ext uri="{BB962C8B-B14F-4D97-AF65-F5344CB8AC3E}">
        <p14:creationId xmlns:p14="http://schemas.microsoft.com/office/powerpoint/2010/main" val="109950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16D481-C7C2-F80B-8CA4-0A8071F3743B}"/>
              </a:ext>
            </a:extLst>
          </p:cNvPr>
          <p:cNvSpPr>
            <a:spLocks noGrp="1"/>
          </p:cNvSpPr>
          <p:nvPr>
            <p:ph type="title"/>
          </p:nvPr>
        </p:nvSpPr>
        <p:spPr/>
        <p:txBody>
          <a:bodyPr>
            <a:noAutofit/>
          </a:bodyPr>
          <a:lstStyle/>
          <a:p>
            <a:r>
              <a:rPr lang="en-US" sz="3600" b="1" dirty="0"/>
              <a:t>Zero Trust</a:t>
            </a:r>
          </a:p>
        </p:txBody>
      </p:sp>
      <p:pic>
        <p:nvPicPr>
          <p:cNvPr id="3" name="Content Placeholder 4" descr="Illustration comparing the classic &quot;restrict everything&quot; approach with the Zero Trust models approach of restrict nothing, verify everything.">
            <a:extLst>
              <a:ext uri="{FF2B5EF4-FFF2-40B4-BE49-F238E27FC236}">
                <a16:creationId xmlns:a16="http://schemas.microsoft.com/office/drawing/2014/main" id="{0E615F83-B5A3-9BAB-BC44-5315F7FBE5AD}"/>
              </a:ext>
            </a:extLst>
          </p:cNvPr>
          <p:cNvPicPr>
            <a:picLocks/>
          </p:cNvPicPr>
          <p:nvPr/>
        </p:nvPicPr>
        <p:blipFill rotWithShape="1">
          <a:blip r:embed="rId3"/>
          <a:srcRect l="-21529" t="-8162" r="-21529" b="-8162"/>
          <a:stretch/>
        </p:blipFill>
        <p:spPr>
          <a:xfrm>
            <a:off x="579436"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348B0783-B93D-38C5-0CCC-8BFBC04D4C6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926525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8B9C731-7D61-7AF8-1C4C-BCC1B1B07F9B}"/>
              </a:ext>
            </a:extLst>
          </p:cNvPr>
          <p:cNvSpPr>
            <a:spLocks noGrp="1"/>
          </p:cNvSpPr>
          <p:nvPr>
            <p:ph type="title"/>
          </p:nvPr>
        </p:nvSpPr>
        <p:spPr/>
        <p:txBody>
          <a:bodyPr>
            <a:noAutofit/>
          </a:bodyPr>
          <a:lstStyle/>
          <a:p>
            <a:r>
              <a:rPr lang="en-US" sz="3600" b="1" dirty="0">
                <a:solidFill>
                  <a:schemeClr val="tx1"/>
                </a:solidFill>
              </a:rPr>
              <a:t>Defense in depth</a:t>
            </a:r>
            <a:endParaRPr lang="en-US" sz="3600" b="1" dirty="0"/>
          </a:p>
        </p:txBody>
      </p:sp>
      <p:sp>
        <p:nvSpPr>
          <p:cNvPr id="18" name="Text Placeholder 17">
            <a:extLst>
              <a:ext uri="{FF2B5EF4-FFF2-40B4-BE49-F238E27FC236}">
                <a16:creationId xmlns:a16="http://schemas.microsoft.com/office/drawing/2014/main" id="{1346A1EC-E10E-357E-835E-EE2159743EDB}"/>
              </a:ext>
            </a:extLst>
          </p:cNvPr>
          <p:cNvSpPr>
            <a:spLocks noGrp="1"/>
          </p:cNvSpPr>
          <p:nvPr>
            <p:ph type="body" sz="quarter" idx="16"/>
          </p:nvPr>
        </p:nvSpPr>
        <p:spPr>
          <a:xfrm>
            <a:off x="584200" y="1594155"/>
            <a:ext cx="3174143" cy="2769989"/>
          </a:xfrm>
        </p:spPr>
        <p:txBody>
          <a:bodyPr/>
          <a:lstStyle/>
          <a:p>
            <a:pPr marL="292100" indent="-292100">
              <a:spcAft>
                <a:spcPts val="1200"/>
              </a:spcAft>
              <a:buFont typeface="Arial" panose="020B0604020202020204" pitchFamily="34" charset="0"/>
              <a:buChar char="•"/>
            </a:pPr>
            <a:r>
              <a:rPr lang="en-US" sz="2000" dirty="0">
                <a:latin typeface="+mn-lt"/>
              </a:rPr>
              <a:t>A layered approach to securing computer systems.</a:t>
            </a:r>
          </a:p>
          <a:p>
            <a:pPr marL="292100" indent="-292100">
              <a:spcAft>
                <a:spcPts val="1200"/>
              </a:spcAft>
              <a:buFont typeface="Arial" panose="020B0604020202020204" pitchFamily="34" charset="0"/>
              <a:buChar char="•"/>
            </a:pPr>
            <a:r>
              <a:rPr lang="en-US" sz="2000" dirty="0">
                <a:latin typeface="+mn-lt"/>
              </a:rPr>
              <a:t>Provides multiple levels of protection. </a:t>
            </a:r>
          </a:p>
          <a:p>
            <a:pPr marL="292100" indent="-292100">
              <a:spcAft>
                <a:spcPts val="1200"/>
              </a:spcAft>
              <a:buFont typeface="Arial" panose="020B0604020202020204" pitchFamily="34" charset="0"/>
              <a:buChar char="•"/>
            </a:pPr>
            <a:r>
              <a:rPr lang="en-US" sz="2000" dirty="0">
                <a:latin typeface="+mn-lt"/>
              </a:rPr>
              <a:t>Attacks against one layer are isolated from subsequent layers.</a:t>
            </a:r>
          </a:p>
        </p:txBody>
      </p:sp>
      <p:grpSp>
        <p:nvGrpSpPr>
          <p:cNvPr id="42" name="Group 41" descr="Defense in depth graphic: data, application, compute, network, perimeter, identity &amp; access, and physical security. ">
            <a:extLst>
              <a:ext uri="{FF2B5EF4-FFF2-40B4-BE49-F238E27FC236}">
                <a16:creationId xmlns:a16="http://schemas.microsoft.com/office/drawing/2014/main" id="{BBBD0FF5-0B9F-274C-4928-F350C3EA5B3A}"/>
              </a:ext>
            </a:extLst>
          </p:cNvPr>
          <p:cNvGrpSpPr/>
          <p:nvPr/>
        </p:nvGrpSpPr>
        <p:grpSpPr>
          <a:xfrm>
            <a:off x="5534002" y="1818517"/>
            <a:ext cx="4595859" cy="3955980"/>
            <a:chOff x="6366893" y="1369646"/>
            <a:chExt cx="2568045" cy="2816227"/>
          </a:xfrm>
        </p:grpSpPr>
        <p:sp>
          <p:nvSpPr>
            <p:cNvPr id="43" name="Rectangle 42">
              <a:extLst>
                <a:ext uri="{FF2B5EF4-FFF2-40B4-BE49-F238E27FC236}">
                  <a16:creationId xmlns:a16="http://schemas.microsoft.com/office/drawing/2014/main" id="{F9D58066-92D5-CD56-9116-2767B7145E50}"/>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Physical security</a:t>
              </a:r>
            </a:p>
          </p:txBody>
        </p:sp>
        <p:sp>
          <p:nvSpPr>
            <p:cNvPr id="44" name="Rectangle 43">
              <a:extLst>
                <a:ext uri="{FF2B5EF4-FFF2-40B4-BE49-F238E27FC236}">
                  <a16:creationId xmlns:a16="http://schemas.microsoft.com/office/drawing/2014/main" id="{639C1016-E75D-F0C8-CE51-7ED68D7850FF}"/>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Identity and access</a:t>
              </a:r>
            </a:p>
          </p:txBody>
        </p:sp>
        <p:sp>
          <p:nvSpPr>
            <p:cNvPr id="45" name="Rectangle 44">
              <a:extLst>
                <a:ext uri="{FF2B5EF4-FFF2-40B4-BE49-F238E27FC236}">
                  <a16:creationId xmlns:a16="http://schemas.microsoft.com/office/drawing/2014/main" id="{7DAEF991-40C6-94CF-E105-AEEC12CAC2DF}"/>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Perimeter</a:t>
              </a:r>
            </a:p>
          </p:txBody>
        </p:sp>
        <p:sp>
          <p:nvSpPr>
            <p:cNvPr id="46" name="Rectangle 45">
              <a:extLst>
                <a:ext uri="{FF2B5EF4-FFF2-40B4-BE49-F238E27FC236}">
                  <a16:creationId xmlns:a16="http://schemas.microsoft.com/office/drawing/2014/main" id="{713A05B7-E258-672C-A14B-2AA871B52BD2}"/>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Network</a:t>
              </a:r>
            </a:p>
          </p:txBody>
        </p:sp>
        <p:sp>
          <p:nvSpPr>
            <p:cNvPr id="47" name="Rectangle 46">
              <a:extLst>
                <a:ext uri="{FF2B5EF4-FFF2-40B4-BE49-F238E27FC236}">
                  <a16:creationId xmlns:a16="http://schemas.microsoft.com/office/drawing/2014/main" id="{0A8549F0-CF6D-EF18-F953-5F784713248A}"/>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Compute</a:t>
              </a:r>
            </a:p>
          </p:txBody>
        </p:sp>
        <p:sp>
          <p:nvSpPr>
            <p:cNvPr id="48" name="Rectangle 47">
              <a:extLst>
                <a:ext uri="{FF2B5EF4-FFF2-40B4-BE49-F238E27FC236}">
                  <a16:creationId xmlns:a16="http://schemas.microsoft.com/office/drawing/2014/main" id="{A3B6F843-9510-35FF-DB58-28A7D2C90549}"/>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Application</a:t>
              </a:r>
            </a:p>
          </p:txBody>
        </p:sp>
        <p:sp>
          <p:nvSpPr>
            <p:cNvPr id="49" name="Rectangle 48">
              <a:extLst>
                <a:ext uri="{FF2B5EF4-FFF2-40B4-BE49-F238E27FC236}">
                  <a16:creationId xmlns:a16="http://schemas.microsoft.com/office/drawing/2014/main" id="{1ED5035C-1905-FF80-1E0C-EBF7171833E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a:t>
              </a:r>
            </a:p>
          </p:txBody>
        </p:sp>
      </p:grpSp>
      <p:sp>
        <p:nvSpPr>
          <p:cNvPr id="21" name="Rectangle 20">
            <a:extLst>
              <a:ext uri="{FF2B5EF4-FFF2-40B4-BE49-F238E27FC236}">
                <a16:creationId xmlns:a16="http://schemas.microsoft.com/office/drawing/2014/main" id="{EACEBEA3-228E-FED5-0210-D2862A6E244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13BB7D37-8DCE-124B-BD99-987A4BC7928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7309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Layers</a:t>
            </a:r>
            <a:r>
              <a:rPr lang="hu-HU" b="1" dirty="0"/>
              <a:t> of </a:t>
            </a:r>
            <a:r>
              <a:rPr lang="hu-HU" b="1" dirty="0" err="1"/>
              <a:t>defense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fontScale="92500" lnSpcReduction="20000"/>
          </a:bodyPr>
          <a:lstStyle/>
          <a:p>
            <a:pPr marL="342900" indent="-342900" algn="just">
              <a:lnSpc>
                <a:spcPct val="100000"/>
              </a:lnSpc>
              <a:buFont typeface="Arial" panose="020B0604020202020204" pitchFamily="34" charset="0"/>
              <a:buChar char="•"/>
            </a:pPr>
            <a:r>
              <a:rPr lang="en-US" sz="2600" dirty="0"/>
              <a:t>The </a:t>
            </a:r>
            <a:r>
              <a:rPr lang="en-US" sz="2600" i="1" dirty="0"/>
              <a:t>physical security</a:t>
            </a:r>
            <a:r>
              <a:rPr lang="en-US" sz="2600" dirty="0"/>
              <a:t> layer is the first line of defense to protect computing hardware in the datacenter</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identity and access</a:t>
            </a:r>
            <a:r>
              <a:rPr lang="en-US" sz="2600" dirty="0"/>
              <a:t> layer controls access to infrastructure and change control</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perimeter</a:t>
            </a:r>
            <a:r>
              <a:rPr lang="en-US" sz="2600" dirty="0"/>
              <a:t> layer uses distributed denial of service (DDoS) protection to filter large-scale attacks before they can cause a denial of service for users</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network</a:t>
            </a:r>
            <a:r>
              <a:rPr lang="en-US" sz="2600" dirty="0"/>
              <a:t> layer limits communication between resources through segmentation and access controls</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compute</a:t>
            </a:r>
            <a:r>
              <a:rPr lang="en-US" sz="2600" dirty="0"/>
              <a:t> layer secures access to virtual machines</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application</a:t>
            </a:r>
            <a:r>
              <a:rPr lang="en-US" sz="2600" dirty="0"/>
              <a:t> layer helps ensure that applications are secure and free of security vulnerabilities</a:t>
            </a:r>
            <a:r>
              <a:rPr lang="hu-HU" sz="2600" dirty="0"/>
              <a:t>.</a:t>
            </a:r>
          </a:p>
          <a:p>
            <a:pPr marL="342900" indent="-342900" algn="just">
              <a:lnSpc>
                <a:spcPct val="100000"/>
              </a:lnSpc>
              <a:buFont typeface="Arial" panose="020B0604020202020204" pitchFamily="34" charset="0"/>
              <a:buChar char="•"/>
            </a:pPr>
            <a:r>
              <a:rPr lang="en-US" sz="2600" dirty="0"/>
              <a:t>The </a:t>
            </a:r>
            <a:r>
              <a:rPr lang="en-US" sz="2600" i="1" dirty="0"/>
              <a:t>data</a:t>
            </a:r>
            <a:r>
              <a:rPr lang="en-US" sz="2600" dirty="0"/>
              <a:t> layer controls access to business and customer data that you need to protect</a:t>
            </a:r>
            <a:r>
              <a:rPr lang="hu-HU" sz="2600" dirty="0"/>
              <a:t>.</a:t>
            </a:r>
          </a:p>
          <a:p>
            <a:pPr algn="just">
              <a:lnSpc>
                <a:spcPct val="100000"/>
              </a:lnSpc>
            </a:pPr>
            <a:endParaRPr lang="hu-HU" dirty="0"/>
          </a:p>
        </p:txBody>
      </p:sp>
    </p:spTree>
    <p:extLst>
      <p:ext uri="{BB962C8B-B14F-4D97-AF65-F5344CB8AC3E}">
        <p14:creationId xmlns:p14="http://schemas.microsoft.com/office/powerpoint/2010/main" val="87462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EAD17B-2226-B6CC-1CE0-B654CDDDD937}"/>
              </a:ext>
            </a:extLst>
          </p:cNvPr>
          <p:cNvSpPr>
            <a:spLocks noGrp="1"/>
          </p:cNvSpPr>
          <p:nvPr>
            <p:ph type="title"/>
          </p:nvPr>
        </p:nvSpPr>
        <p:spPr/>
        <p:txBody>
          <a:bodyPr>
            <a:noAutofit/>
          </a:bodyPr>
          <a:lstStyle/>
          <a:p>
            <a:r>
              <a:rPr lang="en-US" sz="3600" b="1" noProof="0" dirty="0"/>
              <a:t>Microsoft Defender for Cloud</a:t>
            </a:r>
            <a:endParaRPr lang="en-US" sz="3600" b="1" dirty="0"/>
          </a:p>
        </p:txBody>
      </p:sp>
      <p:sp>
        <p:nvSpPr>
          <p:cNvPr id="12" name="Text Placeholder 11">
            <a:extLst>
              <a:ext uri="{FF2B5EF4-FFF2-40B4-BE49-F238E27FC236}">
                <a16:creationId xmlns:a16="http://schemas.microsoft.com/office/drawing/2014/main" id="{655CE603-2377-85B2-6982-0BB0D914191D}"/>
              </a:ext>
            </a:extLst>
          </p:cNvPr>
          <p:cNvSpPr>
            <a:spLocks noGrp="1"/>
          </p:cNvSpPr>
          <p:nvPr>
            <p:ph type="body" sz="quarter" idx="16"/>
          </p:nvPr>
        </p:nvSpPr>
        <p:spPr>
          <a:xfrm>
            <a:off x="584200" y="1594155"/>
            <a:ext cx="3174143" cy="1846659"/>
          </a:xfrm>
        </p:spPr>
        <p:txBody>
          <a:bodyPr/>
          <a:lstStyle/>
          <a:p>
            <a:r>
              <a:rPr lang="en-US" sz="2000" dirty="0"/>
              <a:t>Microsoft Defender for Cloud is a monitoring service that provides threat protection across both Azure and on-premises datacenters. </a:t>
            </a:r>
          </a:p>
        </p:txBody>
      </p:sp>
      <p:sp>
        <p:nvSpPr>
          <p:cNvPr id="7" name="Text Placeholder 6">
            <a:extLst>
              <a:ext uri="{FF2B5EF4-FFF2-40B4-BE49-F238E27FC236}">
                <a16:creationId xmlns:a16="http://schemas.microsoft.com/office/drawing/2014/main" id="{61EC150F-0DCD-557E-6154-B32657B6C110}"/>
              </a:ext>
            </a:extLst>
          </p:cNvPr>
          <p:cNvSpPr>
            <a:spLocks noGrp="1"/>
          </p:cNvSpPr>
          <p:nvPr>
            <p:ph type="body" sz="quarter" idx="15"/>
          </p:nvPr>
        </p:nvSpPr>
        <p:spPr>
          <a:xfrm>
            <a:off x="586389" y="3624623"/>
            <a:ext cx="3172811" cy="2169825"/>
          </a:xfrm>
        </p:spPr>
        <p:txBody>
          <a:bodyPr/>
          <a:lstStyle/>
          <a:p>
            <a:pPr marL="342900" indent="-225425">
              <a:spcBef>
                <a:spcPts val="0"/>
              </a:spcBef>
              <a:spcAft>
                <a:spcPts val="600"/>
              </a:spcAft>
            </a:pPr>
            <a:r>
              <a:rPr lang="en-US" sz="1800" dirty="0">
                <a:cs typeface="Segoe UI Semilight" panose="020B0402040204020203" pitchFamily="34" charset="0"/>
              </a:rPr>
              <a:t>Provides security recommendations.</a:t>
            </a:r>
          </a:p>
          <a:p>
            <a:pPr marL="342900" indent="-225425">
              <a:spcBef>
                <a:spcPts val="0"/>
              </a:spcBef>
              <a:spcAft>
                <a:spcPts val="600"/>
              </a:spcAft>
            </a:pPr>
            <a:r>
              <a:rPr lang="en-US" sz="1800" dirty="0">
                <a:cs typeface="Segoe UI Semilight" panose="020B0402040204020203" pitchFamily="34" charset="0"/>
              </a:rPr>
              <a:t>Detect and block malware.</a:t>
            </a:r>
          </a:p>
          <a:p>
            <a:pPr marL="342900" indent="-225425">
              <a:spcBef>
                <a:spcPts val="0"/>
              </a:spcBef>
              <a:spcAft>
                <a:spcPts val="600"/>
              </a:spcAft>
            </a:pPr>
            <a:r>
              <a:rPr lang="en-US" sz="1800" dirty="0">
                <a:cs typeface="Segoe UI Semilight" panose="020B0402040204020203" pitchFamily="34" charset="0"/>
              </a:rPr>
              <a:t>Analyze and identify </a:t>
            </a:r>
            <a:br>
              <a:rPr lang="en-US" sz="1800" dirty="0">
                <a:cs typeface="Segoe UI Semilight" panose="020B0402040204020203" pitchFamily="34" charset="0"/>
              </a:rPr>
            </a:br>
            <a:r>
              <a:rPr lang="en-US" sz="1800" dirty="0">
                <a:cs typeface="Segoe UI Semilight" panose="020B0402040204020203" pitchFamily="34" charset="0"/>
              </a:rPr>
              <a:t>potential attacks.</a:t>
            </a:r>
          </a:p>
          <a:p>
            <a:pPr marL="342900" indent="-225425">
              <a:spcBef>
                <a:spcPts val="0"/>
              </a:spcBef>
              <a:spcAft>
                <a:spcPts val="600"/>
              </a:spcAft>
            </a:pPr>
            <a:r>
              <a:rPr lang="en-US" sz="1800" dirty="0">
                <a:cs typeface="Segoe UI Semilight" panose="020B0402040204020203" pitchFamily="34" charset="0"/>
              </a:rPr>
              <a:t>Just-in-time access control </a:t>
            </a:r>
            <a:br>
              <a:rPr lang="en-US" sz="1800" dirty="0">
                <a:cs typeface="Segoe UI Semilight" panose="020B0402040204020203" pitchFamily="34" charset="0"/>
              </a:rPr>
            </a:br>
            <a:r>
              <a:rPr lang="en-US" sz="1800" dirty="0">
                <a:cs typeface="Segoe UI Semilight" panose="020B0402040204020203" pitchFamily="34" charset="0"/>
              </a:rPr>
              <a:t>for ports.</a:t>
            </a:r>
          </a:p>
        </p:txBody>
      </p:sp>
      <p:pic>
        <p:nvPicPr>
          <p:cNvPr id="14" name="Picture Placeholder 13" descr="Screenshot of Microsoft Defender for Cloud with the Secure Score, and other basic security information about your Azure solutions.">
            <a:extLst>
              <a:ext uri="{FF2B5EF4-FFF2-40B4-BE49-F238E27FC236}">
                <a16:creationId xmlns:a16="http://schemas.microsoft.com/office/drawing/2014/main" id="{DD8451F3-BE22-8AB8-9BF3-1960C9A8EFE5}"/>
              </a:ext>
            </a:extLst>
          </p:cNvPr>
          <p:cNvPicPr>
            <a:picLocks noGrp="1" noChangeAspect="1"/>
          </p:cNvPicPr>
          <p:nvPr>
            <p:ph type="pic" sz="quarter" idx="20"/>
          </p:nvPr>
        </p:nvPicPr>
        <p:blipFill rotWithShape="1">
          <a:blip r:embed="rId3"/>
          <a:srcRect l="-17641" t="-7288" r="-17641" b="-7288"/>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C0B88CE3-DA06-B4F0-D351-ACCBE25E5FB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977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Microsoft </a:t>
            </a:r>
            <a:r>
              <a:rPr lang="hu-HU" b="1" dirty="0" err="1"/>
              <a:t>Defender</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a:bodyPr>
          <a:lstStyle/>
          <a:p>
            <a:pPr marL="342900" indent="-342900" algn="just">
              <a:lnSpc>
                <a:spcPct val="100000"/>
              </a:lnSpc>
              <a:buFont typeface="Arial" panose="020B0604020202020204" pitchFamily="34" charset="0"/>
              <a:buChar char="•"/>
            </a:pPr>
            <a:r>
              <a:rPr lang="en-US" sz="2800" b="1" dirty="0"/>
              <a:t>Defender for Cloud </a:t>
            </a:r>
            <a:r>
              <a:rPr lang="en-US" sz="2800" dirty="0"/>
              <a:t>is a monitoring tool for security posture management and threat protection</a:t>
            </a:r>
            <a:endParaRPr lang="hu-HU" sz="2800" dirty="0"/>
          </a:p>
          <a:p>
            <a:pPr marL="342900" indent="-342900" algn="just">
              <a:lnSpc>
                <a:spcPct val="100000"/>
              </a:lnSpc>
              <a:buFont typeface="Arial" panose="020B0604020202020204" pitchFamily="34" charset="0"/>
              <a:buChar char="•"/>
            </a:pPr>
            <a:r>
              <a:rPr lang="en-US" sz="2800" b="1" dirty="0"/>
              <a:t>Defender for Cloud</a:t>
            </a:r>
            <a:r>
              <a:rPr lang="en-US" sz="2800" dirty="0"/>
              <a:t> provides the tools needed to harden your resources, track your security posture, protect against cyber attacks, and streamline security management</a:t>
            </a:r>
            <a:r>
              <a:rPr lang="hu-HU" sz="2800" dirty="0"/>
              <a:t>.</a:t>
            </a:r>
          </a:p>
          <a:p>
            <a:pPr marL="342900" indent="-342900" algn="just">
              <a:lnSpc>
                <a:spcPct val="100000"/>
              </a:lnSpc>
              <a:buFont typeface="Arial" panose="020B0604020202020204" pitchFamily="34" charset="0"/>
              <a:buChar char="•"/>
            </a:pPr>
            <a:r>
              <a:rPr lang="hu-HU" sz="2800" dirty="0">
                <a:solidFill>
                  <a:srgbClr val="161616"/>
                </a:solidFill>
              </a:rPr>
              <a:t>M</a:t>
            </a:r>
            <a:r>
              <a:rPr lang="en-US" sz="2800" dirty="0">
                <a:solidFill>
                  <a:srgbClr val="161616"/>
                </a:solidFill>
              </a:rPr>
              <a:t>any Azure services are monitored and protected without needing any deployment</a:t>
            </a:r>
            <a:endParaRPr lang="hu-HU" sz="2800" dirty="0">
              <a:solidFill>
                <a:srgbClr val="161616"/>
              </a:solidFill>
            </a:endParaRPr>
          </a:p>
          <a:p>
            <a:pPr marL="342900" indent="-342900" algn="just">
              <a:lnSpc>
                <a:spcPct val="100000"/>
              </a:lnSpc>
              <a:buFont typeface="Arial" panose="020B0604020202020204" pitchFamily="34" charset="0"/>
              <a:buChar char="•"/>
            </a:pPr>
            <a:r>
              <a:rPr lang="hu-HU" sz="2800" b="0" i="0" dirty="0">
                <a:solidFill>
                  <a:srgbClr val="161616"/>
                </a:solidFill>
                <a:effectLst/>
              </a:rPr>
              <a:t>Log </a:t>
            </a:r>
            <a:r>
              <a:rPr lang="hu-HU" sz="2800" b="0" i="0" dirty="0" err="1">
                <a:solidFill>
                  <a:srgbClr val="161616"/>
                </a:solidFill>
                <a:effectLst/>
              </a:rPr>
              <a:t>Analytics</a:t>
            </a:r>
            <a:r>
              <a:rPr lang="hu-HU" sz="2800" b="0" i="0" dirty="0">
                <a:solidFill>
                  <a:srgbClr val="161616"/>
                </a:solidFill>
                <a:effectLst/>
              </a:rPr>
              <a:t> </a:t>
            </a:r>
            <a:r>
              <a:rPr lang="hu-HU" sz="2800" b="0" i="0" dirty="0" err="1">
                <a:solidFill>
                  <a:srgbClr val="161616"/>
                </a:solidFill>
                <a:effectLst/>
              </a:rPr>
              <a:t>agent</a:t>
            </a:r>
            <a:r>
              <a:rPr lang="hu-HU" sz="2800" b="0" i="0" dirty="0">
                <a:solidFill>
                  <a:srgbClr val="161616"/>
                </a:solidFill>
                <a:effectLst/>
              </a:rPr>
              <a:t> </a:t>
            </a:r>
            <a:endParaRPr lang="hu-HU" sz="2800" dirty="0"/>
          </a:p>
        </p:txBody>
      </p:sp>
    </p:spTree>
    <p:extLst>
      <p:ext uri="{BB962C8B-B14F-4D97-AF65-F5344CB8AC3E}">
        <p14:creationId xmlns:p14="http://schemas.microsoft.com/office/powerpoint/2010/main" val="95862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Microsoft </a:t>
            </a:r>
            <a:r>
              <a:rPr lang="hu-HU" b="1" dirty="0" err="1"/>
              <a:t>Defender</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67841" y="1621186"/>
            <a:ext cx="9144000" cy="5055187"/>
          </a:xfrm>
        </p:spPr>
        <p:txBody>
          <a:bodyPr>
            <a:normAutofit fontScale="92500"/>
          </a:bodyPr>
          <a:lstStyle/>
          <a:p>
            <a:pPr algn="l"/>
            <a:r>
              <a:rPr lang="en-US" sz="2800" b="0" i="0" dirty="0">
                <a:solidFill>
                  <a:srgbClr val="161616"/>
                </a:solidFill>
                <a:effectLst/>
              </a:rPr>
              <a:t>Defender for Cloud helps you detect threats across</a:t>
            </a:r>
            <a:r>
              <a:rPr lang="hu-HU" sz="2800" b="0" i="0" dirty="0">
                <a:solidFill>
                  <a:srgbClr val="161616"/>
                </a:solidFill>
                <a:effectLst/>
              </a:rPr>
              <a:t>:</a:t>
            </a:r>
          </a:p>
          <a:p>
            <a:pPr marL="342900" indent="-342900" algn="just">
              <a:lnSpc>
                <a:spcPct val="100000"/>
              </a:lnSpc>
              <a:buFont typeface="Arial" panose="020B0604020202020204" pitchFamily="34" charset="0"/>
              <a:buChar char="•"/>
            </a:pPr>
            <a:r>
              <a:rPr lang="en-US" sz="2800" b="1" i="0" dirty="0">
                <a:solidFill>
                  <a:srgbClr val="161616"/>
                </a:solidFill>
                <a:effectLst/>
              </a:rPr>
              <a:t>Azure PaaS services – </a:t>
            </a:r>
            <a:r>
              <a:rPr lang="en-US" sz="2800" i="0" dirty="0">
                <a:solidFill>
                  <a:srgbClr val="161616"/>
                </a:solidFill>
                <a:effectLst/>
              </a:rPr>
              <a:t>Detect threats targeting Azure services</a:t>
            </a:r>
            <a:r>
              <a:rPr lang="hu-HU" sz="2800" b="0" i="0" dirty="0">
                <a:solidFill>
                  <a:srgbClr val="161616"/>
                </a:solidFill>
                <a:effectLst/>
              </a:rPr>
              <a:t>, </a:t>
            </a:r>
            <a:r>
              <a:rPr lang="en-US" sz="2800" b="0" i="0" dirty="0">
                <a:solidFill>
                  <a:srgbClr val="161616"/>
                </a:solidFill>
                <a:effectLst/>
              </a:rPr>
              <a:t>perform anomaly detection on your Azure activity logs</a:t>
            </a:r>
            <a:endParaRPr lang="hu-HU" sz="2800" dirty="0"/>
          </a:p>
          <a:p>
            <a:pPr marL="342900" indent="-342900" algn="just">
              <a:lnSpc>
                <a:spcPct val="100000"/>
              </a:lnSpc>
              <a:buFont typeface="Arial" panose="020B0604020202020204" pitchFamily="34" charset="0"/>
              <a:buChar char="•"/>
            </a:pPr>
            <a:r>
              <a:rPr lang="hu-HU" sz="2800" b="1" i="0" dirty="0" err="1">
                <a:solidFill>
                  <a:srgbClr val="161616"/>
                </a:solidFill>
                <a:effectLst/>
              </a:rPr>
              <a:t>Azure</a:t>
            </a:r>
            <a:r>
              <a:rPr lang="hu-HU" sz="2800" b="1" i="0" dirty="0">
                <a:solidFill>
                  <a:srgbClr val="161616"/>
                </a:solidFill>
                <a:effectLst/>
              </a:rPr>
              <a:t> </a:t>
            </a:r>
            <a:r>
              <a:rPr lang="hu-HU" sz="2800" b="1" i="0" dirty="0" err="1">
                <a:solidFill>
                  <a:srgbClr val="161616"/>
                </a:solidFill>
                <a:effectLst/>
              </a:rPr>
              <a:t>data</a:t>
            </a:r>
            <a:r>
              <a:rPr lang="hu-HU" sz="2800" b="1" i="0" dirty="0">
                <a:solidFill>
                  <a:srgbClr val="161616"/>
                </a:solidFill>
                <a:effectLst/>
              </a:rPr>
              <a:t> </a:t>
            </a:r>
            <a:r>
              <a:rPr lang="hu-HU" sz="2800" b="1" i="0" dirty="0" err="1">
                <a:solidFill>
                  <a:srgbClr val="161616"/>
                </a:solidFill>
                <a:effectLst/>
              </a:rPr>
              <a:t>services</a:t>
            </a:r>
            <a:r>
              <a:rPr lang="hu-HU" sz="2800" b="1" i="0" dirty="0">
                <a:solidFill>
                  <a:srgbClr val="161616"/>
                </a:solidFill>
                <a:effectLst/>
              </a:rPr>
              <a:t> </a:t>
            </a:r>
            <a:r>
              <a:rPr lang="hu-HU" sz="2800" b="0" i="0" dirty="0">
                <a:solidFill>
                  <a:srgbClr val="161616"/>
                </a:solidFill>
                <a:effectLst/>
              </a:rPr>
              <a:t>- </a:t>
            </a:r>
            <a:r>
              <a:rPr lang="en-US" sz="2800" b="0" i="0" dirty="0">
                <a:solidFill>
                  <a:srgbClr val="161616"/>
                </a:solidFill>
                <a:effectLst/>
              </a:rPr>
              <a:t>You can also get assessments for potential vulnerabilities across Azure SQL and Storage services</a:t>
            </a:r>
            <a:endParaRPr lang="hu-HU" sz="2800" b="0" i="0" dirty="0">
              <a:solidFill>
                <a:srgbClr val="161616"/>
              </a:solidFill>
              <a:effectLst/>
            </a:endParaRPr>
          </a:p>
          <a:p>
            <a:pPr marL="342900" indent="-342900" algn="just">
              <a:lnSpc>
                <a:spcPct val="100000"/>
              </a:lnSpc>
              <a:buFont typeface="Arial" panose="020B0604020202020204" pitchFamily="34" charset="0"/>
              <a:buChar char="•"/>
            </a:pPr>
            <a:r>
              <a:rPr lang="hu-HU" sz="2800" b="1" i="0" dirty="0" err="1">
                <a:solidFill>
                  <a:srgbClr val="161616"/>
                </a:solidFill>
                <a:effectLst/>
              </a:rPr>
              <a:t>Networks</a:t>
            </a:r>
            <a:r>
              <a:rPr lang="hu-HU" sz="2800" b="1" i="0" dirty="0">
                <a:solidFill>
                  <a:srgbClr val="161616"/>
                </a:solidFill>
                <a:effectLst/>
              </a:rPr>
              <a:t> </a:t>
            </a:r>
            <a:r>
              <a:rPr lang="hu-HU" sz="2800" b="0" i="0" dirty="0">
                <a:solidFill>
                  <a:srgbClr val="161616"/>
                </a:solidFill>
                <a:effectLst/>
              </a:rPr>
              <a:t> - </a:t>
            </a:r>
            <a:r>
              <a:rPr lang="en-US" sz="2800" b="0" i="0" dirty="0">
                <a:solidFill>
                  <a:srgbClr val="161616"/>
                </a:solidFill>
                <a:effectLst/>
              </a:rPr>
              <a:t>Defender for Cloud helps you limit exposure to brute force attacks</a:t>
            </a:r>
            <a:endParaRPr lang="hu-HU" sz="2800" b="0" i="0" dirty="0">
              <a:solidFill>
                <a:srgbClr val="161616"/>
              </a:solidFill>
              <a:effectLst/>
            </a:endParaRPr>
          </a:p>
          <a:p>
            <a:pPr algn="just">
              <a:lnSpc>
                <a:spcPct val="100000"/>
              </a:lnSpc>
            </a:pPr>
            <a:endParaRPr lang="hu-HU" sz="2800" dirty="0">
              <a:solidFill>
                <a:srgbClr val="161616"/>
              </a:solidFill>
            </a:endParaRPr>
          </a:p>
          <a:p>
            <a:pPr algn="just">
              <a:lnSpc>
                <a:spcPct val="100000"/>
              </a:lnSpc>
            </a:pPr>
            <a:r>
              <a:rPr lang="en-US" sz="2800" b="0" i="0" dirty="0">
                <a:solidFill>
                  <a:srgbClr val="161616"/>
                </a:solidFill>
                <a:effectLst/>
              </a:rPr>
              <a:t>To extend protection to on-premises machines, deploy Azure Arc and enable Defender for Cloud's enhanced security features</a:t>
            </a:r>
            <a:r>
              <a:rPr lang="hu-HU" sz="2800" b="0" i="0" dirty="0">
                <a:solidFill>
                  <a:srgbClr val="161616"/>
                </a:solidFill>
                <a:effectLst/>
              </a:rPr>
              <a:t>.</a:t>
            </a:r>
            <a:endParaRPr lang="hu-HU" sz="2800" dirty="0"/>
          </a:p>
        </p:txBody>
      </p:sp>
    </p:spTree>
    <p:extLst>
      <p:ext uri="{BB962C8B-B14F-4D97-AF65-F5344CB8AC3E}">
        <p14:creationId xmlns:p14="http://schemas.microsoft.com/office/powerpoint/2010/main" val="3532459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a:t>Microsoft </a:t>
            </a:r>
            <a:r>
              <a:rPr lang="hu-HU" b="1" dirty="0" err="1"/>
              <a:t>Defender</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21110" y="1621186"/>
            <a:ext cx="11021961" cy="5055187"/>
          </a:xfrm>
        </p:spPr>
        <p:txBody>
          <a:bodyPr>
            <a:normAutofit/>
          </a:bodyPr>
          <a:lstStyle/>
          <a:p>
            <a:pPr marL="342900" indent="-342900" algn="l">
              <a:buFont typeface="Arial" panose="020B0604020202020204" pitchFamily="34" charset="0"/>
              <a:buChar char="•"/>
            </a:pPr>
            <a:r>
              <a:rPr lang="en-US" b="0" i="0" dirty="0">
                <a:solidFill>
                  <a:srgbClr val="161616"/>
                </a:solidFill>
                <a:effectLst/>
              </a:rPr>
              <a:t>Continuously assess – Know your security posture. Identify and track vulnerabilities</a:t>
            </a:r>
            <a:r>
              <a:rPr lang="hu-HU" b="0" i="0" dirty="0">
                <a:solidFill>
                  <a:srgbClr val="161616"/>
                </a:solidFill>
                <a:effectLst/>
              </a:rPr>
              <a:t>.</a:t>
            </a:r>
          </a:p>
          <a:p>
            <a:pPr marL="342900" indent="-342900" algn="l">
              <a:buFont typeface="Arial" panose="020B0604020202020204" pitchFamily="34" charset="0"/>
              <a:buChar char="•"/>
            </a:pPr>
            <a:r>
              <a:rPr lang="en-US" b="0" i="0" dirty="0">
                <a:solidFill>
                  <a:srgbClr val="161616"/>
                </a:solidFill>
                <a:effectLst/>
              </a:rPr>
              <a:t>Secure – Harden resources and services with Azure Security Benchmark</a:t>
            </a:r>
            <a:r>
              <a:rPr lang="hu-HU" b="0" i="0" dirty="0">
                <a:solidFill>
                  <a:srgbClr val="161616"/>
                </a:solidFill>
                <a:effectLst/>
              </a:rPr>
              <a:t>.</a:t>
            </a:r>
          </a:p>
          <a:p>
            <a:pPr marL="342900" indent="-342900" algn="l">
              <a:buFont typeface="Arial" panose="020B0604020202020204" pitchFamily="34" charset="0"/>
              <a:buChar char="•"/>
            </a:pPr>
            <a:r>
              <a:rPr lang="en-US" b="0" i="0" dirty="0">
                <a:solidFill>
                  <a:srgbClr val="161616"/>
                </a:solidFill>
                <a:effectLst/>
                <a:latin typeface="Segoe UI" panose="020B0502040204020203" pitchFamily="34" charset="0"/>
              </a:rPr>
              <a:t>Defend – Detect and resolve threats to resources, workloads, and services</a:t>
            </a:r>
            <a:r>
              <a:rPr lang="hu-HU" b="0" i="0" dirty="0">
                <a:solidFill>
                  <a:srgbClr val="161616"/>
                </a:solidFill>
                <a:effectLst/>
              </a:rPr>
              <a:t>.</a:t>
            </a:r>
          </a:p>
        </p:txBody>
      </p:sp>
      <p:pic>
        <p:nvPicPr>
          <p:cNvPr id="5" name="Kép 4">
            <a:extLst>
              <a:ext uri="{FF2B5EF4-FFF2-40B4-BE49-F238E27FC236}">
                <a16:creationId xmlns:a16="http://schemas.microsoft.com/office/drawing/2014/main" id="{6B02E3BB-DFC0-42A5-A04A-A1D0555F6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164" y="4066647"/>
            <a:ext cx="8346726" cy="2535714"/>
          </a:xfrm>
          <a:prstGeom prst="rect">
            <a:avLst/>
          </a:prstGeom>
        </p:spPr>
      </p:pic>
      <p:pic>
        <p:nvPicPr>
          <p:cNvPr id="4" name="Kép 3">
            <a:extLst>
              <a:ext uri="{FF2B5EF4-FFF2-40B4-BE49-F238E27FC236}">
                <a16:creationId xmlns:a16="http://schemas.microsoft.com/office/drawing/2014/main" id="{C0DEA4B4-B51B-4583-9353-89F2A07C4835}"/>
              </a:ext>
            </a:extLst>
          </p:cNvPr>
          <p:cNvPicPr>
            <a:picLocks noChangeAspect="1"/>
          </p:cNvPicPr>
          <p:nvPr/>
        </p:nvPicPr>
        <p:blipFill>
          <a:blip r:embed="rId4"/>
          <a:stretch>
            <a:fillRect/>
          </a:stretch>
        </p:blipFill>
        <p:spPr>
          <a:xfrm>
            <a:off x="131316" y="6602361"/>
            <a:ext cx="4230991" cy="274344"/>
          </a:xfrm>
          <a:prstGeom prst="rect">
            <a:avLst/>
          </a:prstGeom>
        </p:spPr>
      </p:pic>
    </p:spTree>
    <p:extLst>
      <p:ext uri="{BB962C8B-B14F-4D97-AF65-F5344CB8AC3E}">
        <p14:creationId xmlns:p14="http://schemas.microsoft.com/office/powerpoint/2010/main" val="121264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0569-5651-3C4B-7459-D67E016BCB23}"/>
              </a:ext>
            </a:extLst>
          </p:cNvPr>
          <p:cNvSpPr>
            <a:spLocks noGrp="1"/>
          </p:cNvSpPr>
          <p:nvPr>
            <p:ph type="title"/>
          </p:nvPr>
        </p:nvSpPr>
        <p:spPr/>
        <p:txBody>
          <a:bodyPr>
            <a:noAutofit/>
          </a:bodyPr>
          <a:lstStyle/>
          <a:p>
            <a:r>
              <a:rPr lang="en-US" sz="3600" b="1" noProof="0" dirty="0"/>
              <a:t>Compare </a:t>
            </a:r>
            <a:r>
              <a:rPr lang="en-US" sz="3600" b="1" dirty="0"/>
              <a:t>a</a:t>
            </a:r>
            <a:r>
              <a:rPr lang="en-US" sz="3600" b="1" noProof="0" dirty="0" err="1"/>
              <a:t>uthentication</a:t>
            </a:r>
            <a:r>
              <a:rPr lang="en-US" sz="3600" b="1" noProof="0" dirty="0"/>
              <a:t> and authorization</a:t>
            </a:r>
            <a:endParaRPr lang="en-US" sz="3600" b="1" dirty="0"/>
          </a:p>
        </p:txBody>
      </p:sp>
      <p:sp>
        <p:nvSpPr>
          <p:cNvPr id="10" name="Text Placeholder 9">
            <a:extLst>
              <a:ext uri="{FF2B5EF4-FFF2-40B4-BE49-F238E27FC236}">
                <a16:creationId xmlns:a16="http://schemas.microsoft.com/office/drawing/2014/main" id="{3E78572C-4E2C-D1C8-EE1A-D9A67BCC151E}"/>
              </a:ext>
            </a:extLst>
          </p:cNvPr>
          <p:cNvSpPr>
            <a:spLocks noGrp="1"/>
          </p:cNvSpPr>
          <p:nvPr>
            <p:ph type="body" sz="quarter" idx="16"/>
          </p:nvPr>
        </p:nvSpPr>
        <p:spPr>
          <a:xfrm>
            <a:off x="584200" y="1594155"/>
            <a:ext cx="5219700" cy="338554"/>
          </a:xfrm>
        </p:spPr>
        <p:txBody>
          <a:bodyPr>
            <a:normAutofit fontScale="92500" lnSpcReduction="20000"/>
          </a:bodyPr>
          <a:lstStyle/>
          <a:p>
            <a:r>
              <a:rPr lang="en-US" sz="2200" dirty="0">
                <a:latin typeface="+mj-lt"/>
              </a:rPr>
              <a:t>Authentication</a:t>
            </a:r>
            <a:endParaRPr lang="en-US" sz="2200" dirty="0"/>
          </a:p>
        </p:txBody>
      </p:sp>
      <p:sp>
        <p:nvSpPr>
          <p:cNvPr id="8" name="Text Placeholder 7">
            <a:extLst>
              <a:ext uri="{FF2B5EF4-FFF2-40B4-BE49-F238E27FC236}">
                <a16:creationId xmlns:a16="http://schemas.microsoft.com/office/drawing/2014/main" id="{8E91043C-3467-550C-6B36-443895288994}"/>
              </a:ext>
            </a:extLst>
          </p:cNvPr>
          <p:cNvSpPr>
            <a:spLocks noGrp="1"/>
          </p:cNvSpPr>
          <p:nvPr>
            <p:ph type="body" sz="quarter" idx="15"/>
          </p:nvPr>
        </p:nvSpPr>
        <p:spPr>
          <a:xfrm>
            <a:off x="586390" y="2085764"/>
            <a:ext cx="5217510" cy="1692771"/>
          </a:xfrm>
        </p:spPr>
        <p:txBody>
          <a:bodyPr/>
          <a:lstStyle/>
          <a:p>
            <a:pPr marL="231775" indent="-231775">
              <a:spcBef>
                <a:spcPts val="0"/>
              </a:spcBef>
              <a:spcAft>
                <a:spcPts val="1200"/>
              </a:spcAft>
            </a:pPr>
            <a:r>
              <a:rPr lang="en-US" sz="1800" dirty="0"/>
              <a:t>Identifies the person or service seeking access to a resource. </a:t>
            </a:r>
          </a:p>
          <a:p>
            <a:pPr marL="231775" indent="-231775">
              <a:spcBef>
                <a:spcPts val="0"/>
              </a:spcBef>
              <a:spcAft>
                <a:spcPts val="1200"/>
              </a:spcAft>
            </a:pPr>
            <a:r>
              <a:rPr lang="en-US" sz="1800" dirty="0"/>
              <a:t>Requests legitimate access credentials.</a:t>
            </a:r>
          </a:p>
          <a:p>
            <a:pPr marL="231775" indent="-231775">
              <a:spcBef>
                <a:spcPts val="0"/>
              </a:spcBef>
              <a:spcAft>
                <a:spcPts val="1200"/>
              </a:spcAft>
            </a:pPr>
            <a:r>
              <a:rPr lang="en-US" sz="1800" dirty="0"/>
              <a:t>Basis for creating secure identity and access control principles.</a:t>
            </a:r>
          </a:p>
        </p:txBody>
      </p:sp>
      <p:grpSp>
        <p:nvGrpSpPr>
          <p:cNvPr id="26" name="Group 25" descr="Flow graphic of a person showing their ID, they match, so the person is authenticated. ">
            <a:extLst>
              <a:ext uri="{FF2B5EF4-FFF2-40B4-BE49-F238E27FC236}">
                <a16:creationId xmlns:a16="http://schemas.microsoft.com/office/drawing/2014/main" id="{5E634F88-4735-ADFD-AE84-18E3359A7133}"/>
              </a:ext>
            </a:extLst>
          </p:cNvPr>
          <p:cNvGrpSpPr/>
          <p:nvPr/>
        </p:nvGrpSpPr>
        <p:grpSpPr>
          <a:xfrm>
            <a:off x="1015274" y="4612828"/>
            <a:ext cx="4359740" cy="793298"/>
            <a:chOff x="354814" y="4943861"/>
            <a:chExt cx="5025275" cy="914400"/>
          </a:xfrm>
        </p:grpSpPr>
        <p:pic>
          <p:nvPicPr>
            <p:cNvPr id="28" name="Graphic 27" descr="School girl">
              <a:extLst>
                <a:ext uri="{FF2B5EF4-FFF2-40B4-BE49-F238E27FC236}">
                  <a16:creationId xmlns:a16="http://schemas.microsoft.com/office/drawing/2014/main" id="{B043CE8C-6B7B-E40A-CC7F-420F2BF96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30" name="Graphic 29" descr="Add">
              <a:extLst>
                <a:ext uri="{FF2B5EF4-FFF2-40B4-BE49-F238E27FC236}">
                  <a16:creationId xmlns:a16="http://schemas.microsoft.com/office/drawing/2014/main" id="{7018DCA9-2A63-6AAA-C571-6585382104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31" name="Picture 30" descr="Small card with picture and lines on it representing a government issued and verified id-card.">
              <a:extLst>
                <a:ext uri="{FF2B5EF4-FFF2-40B4-BE49-F238E27FC236}">
                  <a16:creationId xmlns:a16="http://schemas.microsoft.com/office/drawing/2014/main" id="{6194F8B4-D40B-4541-2E14-21E04ACA9EAD}"/>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32" name="Graphic 31" descr="Arrow Right">
              <a:extLst>
                <a:ext uri="{FF2B5EF4-FFF2-40B4-BE49-F238E27FC236}">
                  <a16:creationId xmlns:a16="http://schemas.microsoft.com/office/drawing/2014/main" id="{DBCA2813-B4C3-1EF9-5C60-A74385A7B8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34" name="Graphic 33" descr="Shield Tick">
              <a:extLst>
                <a:ext uri="{FF2B5EF4-FFF2-40B4-BE49-F238E27FC236}">
                  <a16:creationId xmlns:a16="http://schemas.microsoft.com/office/drawing/2014/main" id="{3B1D59E6-E878-04C1-3DFC-49EDFA3994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sp>
        <p:nvSpPr>
          <p:cNvPr id="18" name="Text Placeholder 17">
            <a:extLst>
              <a:ext uri="{FF2B5EF4-FFF2-40B4-BE49-F238E27FC236}">
                <a16:creationId xmlns:a16="http://schemas.microsoft.com/office/drawing/2014/main" id="{23220F51-4EFC-377F-725C-A9D468C233C7}"/>
              </a:ext>
            </a:extLst>
          </p:cNvPr>
          <p:cNvSpPr>
            <a:spLocks noGrp="1"/>
          </p:cNvSpPr>
          <p:nvPr>
            <p:ph type="body" sz="quarter" idx="19"/>
          </p:nvPr>
        </p:nvSpPr>
        <p:spPr>
          <a:xfrm>
            <a:off x="6244220" y="1594155"/>
            <a:ext cx="5219700" cy="338554"/>
          </a:xfrm>
        </p:spPr>
        <p:txBody>
          <a:bodyPr>
            <a:normAutofit fontScale="92500" lnSpcReduction="20000"/>
          </a:bodyPr>
          <a:lstStyle/>
          <a:p>
            <a:r>
              <a:rPr lang="en-US" sz="2200" dirty="0">
                <a:latin typeface="+mj-lt"/>
              </a:rPr>
              <a:t>Authorization</a:t>
            </a:r>
          </a:p>
        </p:txBody>
      </p:sp>
      <p:sp>
        <p:nvSpPr>
          <p:cNvPr id="19" name="Text Placeholder 18">
            <a:extLst>
              <a:ext uri="{FF2B5EF4-FFF2-40B4-BE49-F238E27FC236}">
                <a16:creationId xmlns:a16="http://schemas.microsoft.com/office/drawing/2014/main" id="{10750739-7067-CB36-5DF1-5D9A9EC732BA}"/>
              </a:ext>
            </a:extLst>
          </p:cNvPr>
          <p:cNvSpPr>
            <a:spLocks noGrp="1"/>
          </p:cNvSpPr>
          <p:nvPr>
            <p:ph type="body" sz="quarter" idx="20"/>
          </p:nvPr>
        </p:nvSpPr>
        <p:spPr>
          <a:xfrm>
            <a:off x="6253664" y="2085764"/>
            <a:ext cx="5187106" cy="1261884"/>
          </a:xfrm>
        </p:spPr>
        <p:txBody>
          <a:bodyPr/>
          <a:lstStyle/>
          <a:p>
            <a:pPr marL="231775" indent="-231775">
              <a:spcBef>
                <a:spcPts val="0"/>
              </a:spcBef>
              <a:spcAft>
                <a:spcPts val="1200"/>
              </a:spcAft>
            </a:pPr>
            <a:r>
              <a:rPr lang="en-US" sz="1800" dirty="0"/>
              <a:t>Determines an authenticated person’s or service’s level of access.</a:t>
            </a:r>
          </a:p>
          <a:p>
            <a:pPr marL="231775" indent="-231775">
              <a:spcBef>
                <a:spcPts val="0"/>
              </a:spcBef>
              <a:spcAft>
                <a:spcPts val="1200"/>
              </a:spcAft>
            </a:pPr>
            <a:r>
              <a:rPr lang="en-US" sz="1800" dirty="0"/>
              <a:t>Defines which data they can access, and what they can do with it.</a:t>
            </a:r>
          </a:p>
        </p:txBody>
      </p:sp>
      <p:grpSp>
        <p:nvGrpSpPr>
          <p:cNvPr id="36" name="Group 35" descr="Authenticated user checked against a list of user who can enter a server, their name is missing to Authorization is denied.">
            <a:extLst>
              <a:ext uri="{FF2B5EF4-FFF2-40B4-BE49-F238E27FC236}">
                <a16:creationId xmlns:a16="http://schemas.microsoft.com/office/drawing/2014/main" id="{51DA9E21-5897-6ABB-11AD-8D58E9FF46F2}"/>
              </a:ext>
            </a:extLst>
          </p:cNvPr>
          <p:cNvGrpSpPr/>
          <p:nvPr/>
        </p:nvGrpSpPr>
        <p:grpSpPr>
          <a:xfrm>
            <a:off x="6676477" y="4612827"/>
            <a:ext cx="4341480" cy="793300"/>
            <a:chOff x="6578628" y="4915100"/>
            <a:chExt cx="5004227" cy="914400"/>
          </a:xfrm>
        </p:grpSpPr>
        <p:pic>
          <p:nvPicPr>
            <p:cNvPr id="37" name="Picture 36" descr="Small card with picture and lines on it representing a government issued and verified id-card.">
              <a:extLst>
                <a:ext uri="{FF2B5EF4-FFF2-40B4-BE49-F238E27FC236}">
                  <a16:creationId xmlns:a16="http://schemas.microsoft.com/office/drawing/2014/main" id="{A7C04888-A988-9E0C-3560-C0031120C69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8" name="Graphic 37" descr="Add">
              <a:extLst>
                <a:ext uri="{FF2B5EF4-FFF2-40B4-BE49-F238E27FC236}">
                  <a16:creationId xmlns:a16="http://schemas.microsoft.com/office/drawing/2014/main" id="{F21E18CD-081B-E9C7-3ADD-757FAFEDFE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39" name="Graphic 38" descr="List">
              <a:extLst>
                <a:ext uri="{FF2B5EF4-FFF2-40B4-BE49-F238E27FC236}">
                  <a16:creationId xmlns:a16="http://schemas.microsoft.com/office/drawing/2014/main" id="{487F2CBD-D436-CC57-0A49-A2F38E6B76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40" name="Graphic 39" descr="Cross out or red-x mark.">
              <a:extLst>
                <a:ext uri="{FF2B5EF4-FFF2-40B4-BE49-F238E27FC236}">
                  <a16:creationId xmlns:a16="http://schemas.microsoft.com/office/drawing/2014/main" id="{5B74E12A-DCE1-8F39-57FA-CDCDC54937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41" name="Graphic 40" descr="Arrow Right">
              <a:extLst>
                <a:ext uri="{FF2B5EF4-FFF2-40B4-BE49-F238E27FC236}">
                  <a16:creationId xmlns:a16="http://schemas.microsoft.com/office/drawing/2014/main" id="{B238F303-B512-ADFE-EB7E-655882C9B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42" name="Graphic 41" descr="Door Closed">
              <a:extLst>
                <a:ext uri="{FF2B5EF4-FFF2-40B4-BE49-F238E27FC236}">
                  <a16:creationId xmlns:a16="http://schemas.microsoft.com/office/drawing/2014/main" id="{0DA39969-F348-9124-D6E5-F323749944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43" name="Graphic 42" descr="Cross out or red-x mark.">
              <a:extLst>
                <a:ext uri="{FF2B5EF4-FFF2-40B4-BE49-F238E27FC236}">
                  <a16:creationId xmlns:a16="http://schemas.microsoft.com/office/drawing/2014/main" id="{88EB500E-BDA4-3EFA-A51F-1250944C5C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grpSp>
        <p:nvGrpSpPr>
          <p:cNvPr id="3" name="Group 2">
            <a:extLst>
              <a:ext uri="{FF2B5EF4-FFF2-40B4-BE49-F238E27FC236}">
                <a16:creationId xmlns:a16="http://schemas.microsoft.com/office/drawing/2014/main" id="{26CBC53F-68D2-9DC9-9145-66F2867E4282}"/>
              </a:ext>
              <a:ext uri="{C183D7F6-B498-43B3-948B-1728B52AA6E4}">
                <adec:decorative xmlns:adec="http://schemas.microsoft.com/office/drawing/2017/decorative" val="1"/>
              </a:ext>
            </a:extLst>
          </p:cNvPr>
          <p:cNvGrpSpPr/>
          <p:nvPr/>
        </p:nvGrpSpPr>
        <p:grpSpPr>
          <a:xfrm>
            <a:off x="586389" y="4240220"/>
            <a:ext cx="10869583" cy="1538514"/>
            <a:chOff x="586389" y="4240220"/>
            <a:chExt cx="10869583" cy="1538514"/>
          </a:xfrm>
          <a:noFill/>
        </p:grpSpPr>
        <p:sp>
          <p:nvSpPr>
            <p:cNvPr id="22" name="Rectangle 21">
              <a:extLst>
                <a:ext uri="{FF2B5EF4-FFF2-40B4-BE49-F238E27FC236}">
                  <a16:creationId xmlns:a16="http://schemas.microsoft.com/office/drawing/2014/main" id="{0273F7D7-C6CA-B08C-2FCB-DDF408DBD797}"/>
                </a:ext>
              </a:extLst>
            </p:cNvPr>
            <p:cNvSpPr>
              <a:spLocks/>
            </p:cNvSpPr>
            <p:nvPr/>
          </p:nvSpPr>
          <p:spPr bwMode="auto">
            <a:xfrm>
              <a:off x="586389"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D8A3BA9-EE6A-1148-AD77-39DCE10596A3}"/>
                </a:ext>
              </a:extLst>
            </p:cNvPr>
            <p:cNvSpPr>
              <a:spLocks/>
            </p:cNvSpPr>
            <p:nvPr/>
          </p:nvSpPr>
          <p:spPr bwMode="auto">
            <a:xfrm>
              <a:off x="6238462"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054B2DDB-5E59-EA44-8EF7-7B5AC018A7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61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105"/>
            <a:ext cx="9144000" cy="1133157"/>
          </a:xfrm>
        </p:spPr>
        <p:txBody>
          <a:bodyPr>
            <a:normAutofit/>
          </a:bodyPr>
          <a:lstStyle/>
          <a:p>
            <a:r>
              <a:rPr lang="hu-HU" b="1" dirty="0"/>
              <a:t>Microsoft </a:t>
            </a:r>
            <a:r>
              <a:rPr lang="hu-HU" b="1" dirty="0" err="1"/>
              <a:t>Defender</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62116" y="1070580"/>
            <a:ext cx="11021961" cy="5055187"/>
          </a:xfrm>
        </p:spPr>
        <p:txBody>
          <a:bodyPr>
            <a:normAutofit fontScale="92500" lnSpcReduction="20000"/>
          </a:bodyPr>
          <a:lstStyle/>
          <a:p>
            <a:pPr marL="342900" indent="-342900" algn="l">
              <a:buFont typeface="Arial" panose="020B0604020202020204" pitchFamily="34" charset="0"/>
              <a:buChar char="•"/>
            </a:pPr>
            <a:r>
              <a:rPr lang="en-US" sz="3200" b="0" i="0" dirty="0">
                <a:solidFill>
                  <a:srgbClr val="161616"/>
                </a:solidFill>
                <a:effectLst/>
              </a:rPr>
              <a:t>Defender for Cloud also helps you defend your environment by providing security alerts and advanced threat protection features</a:t>
            </a:r>
            <a:endParaRPr lang="hu-HU" sz="3200" b="0" i="0" dirty="0">
              <a:solidFill>
                <a:srgbClr val="161616"/>
              </a:solidFill>
              <a:effectLst/>
            </a:endParaRPr>
          </a:p>
          <a:p>
            <a:pPr algn="l"/>
            <a:r>
              <a:rPr lang="hu-HU" sz="3200" b="0" i="0" dirty="0" err="1">
                <a:solidFill>
                  <a:srgbClr val="161616"/>
                </a:solidFill>
                <a:effectLst/>
              </a:rPr>
              <a:t>Security</a:t>
            </a:r>
            <a:r>
              <a:rPr lang="hu-HU" sz="3200" b="0" i="0" dirty="0">
                <a:solidFill>
                  <a:srgbClr val="161616"/>
                </a:solidFill>
                <a:effectLst/>
              </a:rPr>
              <a:t> </a:t>
            </a:r>
            <a:r>
              <a:rPr lang="hu-HU" sz="3200" b="0" i="0" dirty="0" err="1">
                <a:solidFill>
                  <a:srgbClr val="161616"/>
                </a:solidFill>
                <a:effectLst/>
              </a:rPr>
              <a:t>alerts</a:t>
            </a:r>
            <a:r>
              <a:rPr lang="hu-HU" sz="3200" b="0" i="0" dirty="0">
                <a:solidFill>
                  <a:srgbClr val="161616"/>
                </a:solidFill>
                <a:effectLst/>
              </a:rPr>
              <a:t>:</a:t>
            </a:r>
          </a:p>
          <a:p>
            <a:pPr marL="342900" indent="-342900" algn="l">
              <a:buFont typeface="Arial" panose="020B0604020202020204" pitchFamily="34" charset="0"/>
              <a:buChar char="•"/>
            </a:pPr>
            <a:r>
              <a:rPr lang="en-US" sz="3200" b="0" i="0" dirty="0">
                <a:solidFill>
                  <a:srgbClr val="161616"/>
                </a:solidFill>
                <a:effectLst/>
              </a:rPr>
              <a:t>Describe details of the affected resources</a:t>
            </a:r>
            <a:endParaRPr lang="hu-HU" sz="3200" b="0" i="0" dirty="0">
              <a:solidFill>
                <a:srgbClr val="161616"/>
              </a:solidFill>
              <a:effectLst/>
            </a:endParaRPr>
          </a:p>
          <a:p>
            <a:pPr marL="342900" indent="-342900" algn="l">
              <a:buFont typeface="Arial" panose="020B0604020202020204" pitchFamily="34" charset="0"/>
              <a:buChar char="•"/>
            </a:pPr>
            <a:r>
              <a:rPr lang="hu-HU" sz="3200" b="0" i="0" dirty="0" err="1">
                <a:solidFill>
                  <a:srgbClr val="161616"/>
                </a:solidFill>
                <a:effectLst/>
              </a:rPr>
              <a:t>Suggest</a:t>
            </a:r>
            <a:r>
              <a:rPr lang="hu-HU" sz="3200" b="0" i="0" dirty="0">
                <a:solidFill>
                  <a:srgbClr val="161616"/>
                </a:solidFill>
                <a:effectLst/>
              </a:rPr>
              <a:t> </a:t>
            </a:r>
            <a:r>
              <a:rPr lang="hu-HU" sz="3200" b="0" i="0" dirty="0" err="1">
                <a:solidFill>
                  <a:srgbClr val="161616"/>
                </a:solidFill>
                <a:effectLst/>
              </a:rPr>
              <a:t>remediation</a:t>
            </a:r>
            <a:r>
              <a:rPr lang="hu-HU" sz="3200" b="0" i="0" dirty="0">
                <a:solidFill>
                  <a:srgbClr val="161616"/>
                </a:solidFill>
                <a:effectLst/>
              </a:rPr>
              <a:t> </a:t>
            </a:r>
            <a:r>
              <a:rPr lang="hu-HU" sz="3200" b="0" i="0" dirty="0" err="1">
                <a:solidFill>
                  <a:srgbClr val="161616"/>
                </a:solidFill>
                <a:effectLst/>
              </a:rPr>
              <a:t>steps</a:t>
            </a:r>
            <a:endParaRPr lang="hu-HU" sz="3200" b="0" i="0" dirty="0">
              <a:solidFill>
                <a:srgbClr val="161616"/>
              </a:solidFill>
              <a:effectLst/>
            </a:endParaRPr>
          </a:p>
          <a:p>
            <a:pPr marL="342900" indent="-342900" algn="l">
              <a:buFont typeface="Arial" panose="020B0604020202020204" pitchFamily="34" charset="0"/>
              <a:buChar char="•"/>
            </a:pPr>
            <a:r>
              <a:rPr lang="en-US" sz="3200" b="0" i="0" dirty="0">
                <a:solidFill>
                  <a:srgbClr val="161616"/>
                </a:solidFill>
                <a:effectLst/>
              </a:rPr>
              <a:t>Provide, in some cases, an option to trigger a logic app in response</a:t>
            </a:r>
            <a:endParaRPr lang="hu-HU" sz="3200" b="0" i="0" dirty="0">
              <a:solidFill>
                <a:srgbClr val="161616"/>
              </a:solidFill>
              <a:effectLst/>
            </a:endParaRPr>
          </a:p>
          <a:p>
            <a:pPr marL="342900" indent="-342900" algn="l">
              <a:buFont typeface="Arial" panose="020B0604020202020204" pitchFamily="34" charset="0"/>
              <a:buChar char="•"/>
            </a:pPr>
            <a:endParaRPr lang="hu-HU" sz="3200" dirty="0">
              <a:solidFill>
                <a:srgbClr val="161616"/>
              </a:solidFill>
            </a:endParaRPr>
          </a:p>
          <a:p>
            <a:pPr marL="342900" indent="-342900" algn="l">
              <a:buFont typeface="Arial" panose="020B0604020202020204" pitchFamily="34" charset="0"/>
              <a:buChar char="•"/>
            </a:pPr>
            <a:r>
              <a:rPr lang="en-US" sz="3200" b="0" i="0" dirty="0">
                <a:solidFill>
                  <a:srgbClr val="161616"/>
                </a:solidFill>
                <a:effectLst/>
              </a:rPr>
              <a:t>Defender for cloud provides advanced threat protection features for many of your deployed resources, including virtual machines, SQL databases, containers, web applications, and your network</a:t>
            </a:r>
            <a:r>
              <a:rPr lang="hu-HU" sz="3200" b="0" i="0" dirty="0">
                <a:solidFill>
                  <a:srgbClr val="161616"/>
                </a:solidFill>
                <a:effectLst/>
              </a:rPr>
              <a:t> -&gt; </a:t>
            </a:r>
            <a:r>
              <a:rPr lang="en-US" sz="3200" b="0" i="0" dirty="0">
                <a:solidFill>
                  <a:srgbClr val="161616"/>
                </a:solidFill>
                <a:effectLst/>
              </a:rPr>
              <a:t>securing the management ports of your VMs</a:t>
            </a:r>
            <a:r>
              <a:rPr lang="hu-HU" sz="3200" b="0" i="0" dirty="0">
                <a:solidFill>
                  <a:srgbClr val="161616"/>
                </a:solidFill>
                <a:effectLst/>
              </a:rPr>
              <a:t>, </a:t>
            </a:r>
            <a:r>
              <a:rPr lang="hu-HU" sz="3200" b="0" i="0" dirty="0" err="1">
                <a:solidFill>
                  <a:srgbClr val="161616"/>
                </a:solidFill>
                <a:effectLst/>
              </a:rPr>
              <a:t>adaptive</a:t>
            </a:r>
            <a:r>
              <a:rPr lang="hu-HU" sz="3200" b="0" i="0" dirty="0">
                <a:solidFill>
                  <a:srgbClr val="161616"/>
                </a:solidFill>
                <a:effectLst/>
              </a:rPr>
              <a:t> </a:t>
            </a:r>
            <a:r>
              <a:rPr lang="hu-HU" sz="3200" b="0" i="0" dirty="0" err="1">
                <a:solidFill>
                  <a:srgbClr val="161616"/>
                </a:solidFill>
                <a:effectLst/>
              </a:rPr>
              <a:t>application</a:t>
            </a:r>
            <a:r>
              <a:rPr lang="hu-HU" sz="3200" b="0" i="0" dirty="0">
                <a:solidFill>
                  <a:srgbClr val="161616"/>
                </a:solidFill>
                <a:effectLst/>
              </a:rPr>
              <a:t> </a:t>
            </a:r>
            <a:r>
              <a:rPr lang="hu-HU" sz="3200" b="0" i="0" dirty="0" err="1">
                <a:solidFill>
                  <a:srgbClr val="161616"/>
                </a:solidFill>
                <a:effectLst/>
              </a:rPr>
              <a:t>controls</a:t>
            </a:r>
            <a:endParaRPr lang="hu-HU" sz="3200" b="0" i="0" dirty="0">
              <a:solidFill>
                <a:srgbClr val="161616"/>
              </a:solidFill>
              <a:effectLst/>
            </a:endParaRPr>
          </a:p>
        </p:txBody>
      </p:sp>
    </p:spTree>
    <p:extLst>
      <p:ext uri="{BB962C8B-B14F-4D97-AF65-F5344CB8AC3E}">
        <p14:creationId xmlns:p14="http://schemas.microsoft.com/office/powerpoint/2010/main" val="119053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1278072"/>
            <a:ext cx="10910170" cy="5210410"/>
          </a:xfrm>
        </p:spPr>
        <p:txBody>
          <a:bodyPr>
            <a:normAutofit lnSpcReduction="10000"/>
          </a:bodyPr>
          <a:lstStyle/>
          <a:p>
            <a:pPr marL="457200" indent="-457200" algn="just">
              <a:lnSpc>
                <a:spcPct val="100000"/>
              </a:lnSpc>
              <a:buAutoNum type="arabicPeriod"/>
            </a:pPr>
            <a:r>
              <a:rPr lang="en-US" sz="3200" b="1" dirty="0"/>
              <a:t>Which Azure Active Directory tool can vary the credentials needed to log in based on signals, such as where the user is located</a:t>
            </a:r>
            <a:r>
              <a:rPr lang="hu-HU" sz="3200" b="1" dirty="0"/>
              <a:t>?</a:t>
            </a:r>
          </a:p>
          <a:p>
            <a:pPr marL="457200" indent="-457200" algn="just">
              <a:lnSpc>
                <a:spcPct val="100000"/>
              </a:lnSpc>
              <a:buAutoNum type="arabicPeriod"/>
            </a:pPr>
            <a:endParaRPr lang="hu-HU" sz="3200" b="1" dirty="0"/>
          </a:p>
          <a:p>
            <a:pPr marL="457200" indent="-457200" algn="just">
              <a:lnSpc>
                <a:spcPct val="100000"/>
              </a:lnSpc>
              <a:buFont typeface="+mj-lt"/>
              <a:buAutoNum type="alphaUcPeriod"/>
            </a:pPr>
            <a:r>
              <a:rPr lang="en-US" sz="3200" dirty="0"/>
              <a:t>Conditional Access</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Guest access</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err="1"/>
              <a:t>Passwordless</a:t>
            </a:r>
            <a:endParaRPr lang="hu-HU" sz="3200" dirty="0"/>
          </a:p>
        </p:txBody>
      </p:sp>
    </p:spTree>
    <p:extLst>
      <p:ext uri="{BB962C8B-B14F-4D97-AF65-F5344CB8AC3E}">
        <p14:creationId xmlns:p14="http://schemas.microsoft.com/office/powerpoint/2010/main" val="356021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1278072"/>
            <a:ext cx="10910170" cy="5210410"/>
          </a:xfrm>
        </p:spPr>
        <p:txBody>
          <a:bodyPr>
            <a:normAutofit/>
          </a:bodyPr>
          <a:lstStyle/>
          <a:p>
            <a:pPr algn="just">
              <a:lnSpc>
                <a:spcPct val="100000"/>
              </a:lnSpc>
            </a:pPr>
            <a:r>
              <a:rPr lang="hu-HU" sz="3200" b="1" dirty="0"/>
              <a:t>2. </a:t>
            </a:r>
            <a:r>
              <a:rPr lang="en-US" sz="3200" b="1" dirty="0"/>
              <a:t>Which security model assumes the worst-case security scenario, and protects resources accordingly</a:t>
            </a:r>
            <a:r>
              <a:rPr lang="hu-HU" sz="3200" b="1" dirty="0"/>
              <a:t>?</a:t>
            </a:r>
          </a:p>
          <a:p>
            <a:pPr algn="just">
              <a:lnSpc>
                <a:spcPct val="100000"/>
              </a:lnSpc>
            </a:pPr>
            <a:endParaRPr lang="hu-HU" sz="3200" b="1" dirty="0"/>
          </a:p>
          <a:p>
            <a:pPr marL="457200" indent="-457200" algn="just">
              <a:lnSpc>
                <a:spcPct val="100000"/>
              </a:lnSpc>
              <a:buFont typeface="+mj-lt"/>
              <a:buAutoNum type="alphaUcPeriod"/>
            </a:pPr>
            <a:r>
              <a:rPr lang="en-US" sz="3200" dirty="0"/>
              <a:t>Zero trust</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Defense-in-depth</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Role-based access control</a:t>
            </a:r>
            <a:endParaRPr lang="hu-HU" sz="3200" dirty="0"/>
          </a:p>
        </p:txBody>
      </p:sp>
    </p:spTree>
    <p:extLst>
      <p:ext uri="{BB962C8B-B14F-4D97-AF65-F5344CB8AC3E}">
        <p14:creationId xmlns:p14="http://schemas.microsoft.com/office/powerpoint/2010/main" val="3912693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1278072"/>
            <a:ext cx="10910170" cy="5210410"/>
          </a:xfrm>
        </p:spPr>
        <p:txBody>
          <a:bodyPr>
            <a:normAutofit fontScale="92500" lnSpcReduction="10000"/>
          </a:bodyPr>
          <a:lstStyle/>
          <a:p>
            <a:pPr algn="just">
              <a:lnSpc>
                <a:spcPct val="100000"/>
              </a:lnSpc>
            </a:pPr>
            <a:r>
              <a:rPr lang="hu-HU" sz="3200" b="1" dirty="0"/>
              <a:t>3. </a:t>
            </a:r>
            <a:r>
              <a:rPr lang="en-US" sz="3200" b="1" dirty="0"/>
              <a:t>A user is simultaneously assigned multiple roles that use role-based access control. What are their actual permissions? The role permissions are: Role 1 - read || Role 2 - write || Role 3 - read and write</a:t>
            </a:r>
            <a:r>
              <a:rPr lang="hu-HU" sz="3200" b="1" dirty="0"/>
              <a:t>.</a:t>
            </a:r>
          </a:p>
          <a:p>
            <a:pPr algn="just">
              <a:lnSpc>
                <a:spcPct val="100000"/>
              </a:lnSpc>
            </a:pPr>
            <a:endParaRPr lang="hu-HU" sz="3200" b="1" dirty="0"/>
          </a:p>
          <a:p>
            <a:pPr marL="457200" indent="-457200" algn="just">
              <a:lnSpc>
                <a:spcPct val="100000"/>
              </a:lnSpc>
              <a:buFont typeface="+mj-lt"/>
              <a:buAutoNum type="alphaUcPeriod"/>
            </a:pPr>
            <a:r>
              <a:rPr lang="en-US" sz="3200" dirty="0"/>
              <a:t>Read only</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Write only</a:t>
            </a:r>
          </a:p>
          <a:p>
            <a:pPr marL="457200" indent="-457200" algn="just">
              <a:lnSpc>
                <a:spcPct val="100000"/>
              </a:lnSpc>
              <a:buFont typeface="+mj-lt"/>
              <a:buAutoNum type="alphaUcPeriod"/>
            </a:pPr>
            <a:endParaRPr lang="en-US" sz="3200" dirty="0"/>
          </a:p>
          <a:p>
            <a:pPr marL="457200" indent="-457200" algn="just">
              <a:lnSpc>
                <a:spcPct val="100000"/>
              </a:lnSpc>
              <a:buFont typeface="+mj-lt"/>
              <a:buAutoNum type="alphaUcPeriod"/>
            </a:pPr>
            <a:r>
              <a:rPr lang="en-US" sz="3200" dirty="0"/>
              <a:t>Read and write</a:t>
            </a:r>
            <a:endParaRPr lang="hu-HU" sz="3200" dirty="0"/>
          </a:p>
        </p:txBody>
      </p:sp>
    </p:spTree>
    <p:extLst>
      <p:ext uri="{BB962C8B-B14F-4D97-AF65-F5344CB8AC3E}">
        <p14:creationId xmlns:p14="http://schemas.microsoft.com/office/powerpoint/2010/main" val="25527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Questions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1278072"/>
            <a:ext cx="10910170" cy="5210410"/>
          </a:xfrm>
        </p:spPr>
        <p:txBody>
          <a:bodyPr>
            <a:normAutofit/>
          </a:bodyPr>
          <a:lstStyle/>
          <a:p>
            <a:pPr algn="just">
              <a:lnSpc>
                <a:spcPct val="100000"/>
              </a:lnSpc>
            </a:pPr>
            <a:r>
              <a:rPr lang="hu-HU" sz="3200" b="1" dirty="0"/>
              <a:t>4. </a:t>
            </a:r>
            <a:r>
              <a:rPr lang="en-US" sz="3200" b="1" dirty="0"/>
              <a:t>Which layer of defense in depth is focused on preventing network-based attacks?</a:t>
            </a:r>
          </a:p>
          <a:p>
            <a:pPr algn="just">
              <a:lnSpc>
                <a:spcPct val="100000"/>
              </a:lnSpc>
            </a:pPr>
            <a:r>
              <a:rPr lang="en-US" sz="3200" b="1" dirty="0"/>
              <a:t>Select the correct option</a:t>
            </a:r>
            <a:r>
              <a:rPr lang="hu-HU" sz="3200" b="1" dirty="0"/>
              <a:t>.</a:t>
            </a:r>
          </a:p>
          <a:p>
            <a:pPr algn="just">
              <a:lnSpc>
                <a:spcPct val="100000"/>
              </a:lnSpc>
            </a:pPr>
            <a:endParaRPr lang="hu-HU" sz="3200" b="1" dirty="0"/>
          </a:p>
          <a:p>
            <a:pPr marL="457200" indent="-457200" algn="just">
              <a:lnSpc>
                <a:spcPct val="100000"/>
              </a:lnSpc>
              <a:buFont typeface="+mj-lt"/>
              <a:buAutoNum type="alphaUcPeriod"/>
            </a:pPr>
            <a:r>
              <a:rPr lang="en-US" sz="3200" dirty="0"/>
              <a:t>Data layer</a:t>
            </a:r>
          </a:p>
          <a:p>
            <a:pPr marL="457200" indent="-457200" algn="just">
              <a:lnSpc>
                <a:spcPct val="100000"/>
              </a:lnSpc>
              <a:buFont typeface="+mj-lt"/>
              <a:buAutoNum type="alphaUcPeriod"/>
            </a:pPr>
            <a:r>
              <a:rPr lang="en-US" sz="3200" dirty="0"/>
              <a:t>Identity and access layer</a:t>
            </a:r>
          </a:p>
          <a:p>
            <a:pPr marL="457200" indent="-457200" algn="just">
              <a:lnSpc>
                <a:spcPct val="100000"/>
              </a:lnSpc>
              <a:buFont typeface="+mj-lt"/>
              <a:buAutoNum type="alphaUcPeriod"/>
            </a:pPr>
            <a:r>
              <a:rPr lang="en-US" sz="3200" dirty="0"/>
              <a:t>Perimeter layer </a:t>
            </a:r>
            <a:endParaRPr lang="hu-HU" sz="3200" dirty="0"/>
          </a:p>
          <a:p>
            <a:pPr marL="457200" indent="-457200" algn="just">
              <a:lnSpc>
                <a:spcPct val="100000"/>
              </a:lnSpc>
              <a:buFont typeface="+mj-lt"/>
              <a:buAutoNum type="alphaUcPeriod"/>
            </a:pPr>
            <a:r>
              <a:rPr lang="en-US" sz="3200" dirty="0"/>
              <a:t>Compute layer</a:t>
            </a:r>
            <a:endParaRPr lang="hu-HU" sz="3200" dirty="0"/>
          </a:p>
        </p:txBody>
      </p:sp>
    </p:spTree>
    <p:extLst>
      <p:ext uri="{BB962C8B-B14F-4D97-AF65-F5344CB8AC3E}">
        <p14:creationId xmlns:p14="http://schemas.microsoft.com/office/powerpoint/2010/main" val="261124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CB856D-DD01-C281-0EF6-D30B004E7C9D}"/>
              </a:ext>
            </a:extLst>
          </p:cNvPr>
          <p:cNvSpPr>
            <a:spLocks noGrp="1"/>
          </p:cNvSpPr>
          <p:nvPr>
            <p:ph type="title"/>
          </p:nvPr>
        </p:nvSpPr>
        <p:spPr/>
        <p:txBody>
          <a:bodyPr>
            <a:noAutofit/>
          </a:bodyPr>
          <a:lstStyle/>
          <a:p>
            <a:r>
              <a:rPr lang="en-US" sz="3600" b="1" noProof="0" dirty="0"/>
              <a:t>Microsoft </a:t>
            </a:r>
            <a:r>
              <a:rPr lang="en-US" sz="3600" b="1" noProof="0" dirty="0" err="1"/>
              <a:t>Entra</a:t>
            </a:r>
            <a:r>
              <a:rPr lang="en-US" sz="3600" b="1" noProof="0" dirty="0"/>
              <a:t> ID</a:t>
            </a:r>
            <a:endParaRPr lang="en-US" sz="3600" b="1" dirty="0"/>
          </a:p>
        </p:txBody>
      </p:sp>
      <p:sp>
        <p:nvSpPr>
          <p:cNvPr id="10" name="Text Placeholder 9">
            <a:extLst>
              <a:ext uri="{FF2B5EF4-FFF2-40B4-BE49-F238E27FC236}">
                <a16:creationId xmlns:a16="http://schemas.microsoft.com/office/drawing/2014/main" id="{3E1444D5-4EA4-7AED-EFB3-B16689DF4480}"/>
              </a:ext>
            </a:extLst>
          </p:cNvPr>
          <p:cNvSpPr>
            <a:spLocks noGrp="1"/>
          </p:cNvSpPr>
          <p:nvPr>
            <p:ph type="body" sz="quarter" idx="16"/>
          </p:nvPr>
        </p:nvSpPr>
        <p:spPr>
          <a:xfrm>
            <a:off x="584199" y="1594155"/>
            <a:ext cx="3263900" cy="1231106"/>
          </a:xfrm>
        </p:spPr>
        <p:txBody>
          <a:bodyPr/>
          <a:lstStyle/>
          <a:p>
            <a:r>
              <a:rPr lang="en-US" sz="2000" b="1" noProof="0" dirty="0">
                <a:latin typeface="+mn-lt"/>
              </a:rPr>
              <a:t>Microsoft </a:t>
            </a:r>
            <a:r>
              <a:rPr lang="en-US" sz="2000" b="1" noProof="0" dirty="0" err="1">
                <a:latin typeface="+mn-lt"/>
              </a:rPr>
              <a:t>Entra</a:t>
            </a:r>
            <a:r>
              <a:rPr lang="en-US" sz="2000" b="1" noProof="0" dirty="0">
                <a:latin typeface="+mn-lt"/>
              </a:rPr>
              <a:t> ID</a:t>
            </a:r>
            <a:r>
              <a:rPr lang="en-US" sz="2000" b="1" dirty="0">
                <a:latin typeface="+mn-lt"/>
              </a:rPr>
              <a:t> </a:t>
            </a:r>
            <a:r>
              <a:rPr lang="en-US" sz="2000" dirty="0">
                <a:latin typeface="+mn-lt"/>
              </a:rPr>
              <a:t>is </a:t>
            </a:r>
            <a:r>
              <a:rPr lang="en-US" sz="2000" noProof="0" dirty="0">
                <a:latin typeface="+mn-lt"/>
              </a:rPr>
              <a:t>Microsoft Azure’s cloud-based identity and access management service. </a:t>
            </a:r>
          </a:p>
        </p:txBody>
      </p:sp>
      <p:sp>
        <p:nvSpPr>
          <p:cNvPr id="9" name="Text Placeholder 8">
            <a:extLst>
              <a:ext uri="{FF2B5EF4-FFF2-40B4-BE49-F238E27FC236}">
                <a16:creationId xmlns:a16="http://schemas.microsoft.com/office/drawing/2014/main" id="{D480C821-1912-022C-FABE-549F2C23F322}"/>
              </a:ext>
            </a:extLst>
          </p:cNvPr>
          <p:cNvSpPr>
            <a:spLocks noGrp="1"/>
          </p:cNvSpPr>
          <p:nvPr>
            <p:ph type="body" sz="quarter" idx="15"/>
          </p:nvPr>
        </p:nvSpPr>
        <p:spPr>
          <a:xfrm>
            <a:off x="586389" y="2977549"/>
            <a:ext cx="3261711" cy="2246769"/>
          </a:xfrm>
        </p:spPr>
        <p:txBody>
          <a:bodyPr wrap="square">
            <a:spAutoFit/>
          </a:bodyPr>
          <a:lstStyle/>
          <a:p>
            <a:pPr marL="342900" indent="-225425">
              <a:spcBef>
                <a:spcPts val="0"/>
              </a:spcBef>
              <a:spcAft>
                <a:spcPts val="600"/>
              </a:spcAft>
            </a:pPr>
            <a:r>
              <a:rPr lang="en-US" sz="1800" dirty="0">
                <a:cs typeface="Segoe UI Semilight" panose="020B0402040204020203" pitchFamily="34" charset="0"/>
              </a:rPr>
              <a:t>Authentication (employees sign in to access resources).</a:t>
            </a:r>
          </a:p>
          <a:p>
            <a:pPr marL="342900" indent="-225425">
              <a:spcBef>
                <a:spcPts val="0"/>
              </a:spcBef>
              <a:spcAft>
                <a:spcPts val="600"/>
              </a:spcAft>
            </a:pPr>
            <a:r>
              <a:rPr lang="en-US" sz="1800" dirty="0">
                <a:cs typeface="Segoe UI Semilight" panose="020B0402040204020203" pitchFamily="34" charset="0"/>
              </a:rPr>
              <a:t>Single sign-on (SSO).</a:t>
            </a:r>
          </a:p>
          <a:p>
            <a:pPr marL="342900" indent="-225425">
              <a:spcBef>
                <a:spcPts val="0"/>
              </a:spcBef>
              <a:spcAft>
                <a:spcPts val="600"/>
              </a:spcAft>
            </a:pPr>
            <a:r>
              <a:rPr lang="en-US" sz="1800" dirty="0">
                <a:cs typeface="Segoe UI Semilight" panose="020B0402040204020203" pitchFamily="34" charset="0"/>
              </a:rPr>
              <a:t>Application management.</a:t>
            </a:r>
          </a:p>
          <a:p>
            <a:pPr marL="342900" indent="-225425">
              <a:spcBef>
                <a:spcPts val="0"/>
              </a:spcBef>
              <a:spcAft>
                <a:spcPts val="600"/>
              </a:spcAft>
            </a:pPr>
            <a:r>
              <a:rPr lang="en-US" sz="1800" dirty="0">
                <a:cs typeface="Segoe UI Semilight" panose="020B0402040204020203" pitchFamily="34" charset="0"/>
              </a:rPr>
              <a:t>Business to </a:t>
            </a:r>
            <a:br>
              <a:rPr lang="en-US" sz="1800" dirty="0">
                <a:cs typeface="Segoe UI Semilight" panose="020B0402040204020203" pitchFamily="34" charset="0"/>
              </a:rPr>
            </a:br>
            <a:r>
              <a:rPr lang="en-US" sz="1800" dirty="0">
                <a:cs typeface="Segoe UI Semilight" panose="020B0402040204020203" pitchFamily="34" charset="0"/>
              </a:rPr>
              <a:t>Business (B2B).</a:t>
            </a:r>
          </a:p>
          <a:p>
            <a:pPr marL="342900" indent="-225425">
              <a:spcBef>
                <a:spcPts val="0"/>
              </a:spcBef>
              <a:spcAft>
                <a:spcPts val="600"/>
              </a:spcAft>
            </a:pPr>
            <a:r>
              <a:rPr lang="en-US" sz="1800" dirty="0">
                <a:cs typeface="Segoe UI Semilight" panose="020B0402040204020203" pitchFamily="34" charset="0"/>
              </a:rPr>
              <a:t>Device management.</a:t>
            </a:r>
          </a:p>
        </p:txBody>
      </p:sp>
      <p:grpSp>
        <p:nvGrpSpPr>
          <p:cNvPr id="14" name="Group 13">
            <a:extLst>
              <a:ext uri="{FF2B5EF4-FFF2-40B4-BE49-F238E27FC236}">
                <a16:creationId xmlns:a16="http://schemas.microsoft.com/office/drawing/2014/main" id="{02AB6BF4-92C4-9DCE-61C2-E80AE1D23923}"/>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2" name="Rectangle 11">
              <a:extLst>
                <a:ext uri="{FF2B5EF4-FFF2-40B4-BE49-F238E27FC236}">
                  <a16:creationId xmlns:a16="http://schemas.microsoft.com/office/drawing/2014/main" id="{EE1BE7E0-2DFD-A0D4-8BEB-91A3416E098B}"/>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8B34118E-F85F-03B2-1BC5-74620C7D53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81739" y="2246314"/>
              <a:ext cx="3100386" cy="3100386"/>
            </a:xfrm>
            <a:prstGeom prst="rect">
              <a:avLst/>
            </a:prstGeom>
          </p:spPr>
        </p:pic>
      </p:grpSp>
      <p:sp>
        <p:nvSpPr>
          <p:cNvPr id="2" name="Footer Placeholder 1">
            <a:extLst>
              <a:ext uri="{FF2B5EF4-FFF2-40B4-BE49-F238E27FC236}">
                <a16:creationId xmlns:a16="http://schemas.microsoft.com/office/drawing/2014/main" id="{720DCFA4-55ED-6E58-4609-2C2B8CD59D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lstStyle/>
          <a:p>
            <a:r>
              <a:rPr lang="hu-HU" b="1" dirty="0" err="1"/>
              <a:t>Entra</a:t>
            </a:r>
            <a:r>
              <a:rPr lang="hu-HU" b="1" dirty="0"/>
              <a:t> ID</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810016" y="1621186"/>
            <a:ext cx="10571967" cy="5048924"/>
          </a:xfrm>
        </p:spPr>
        <p:txBody>
          <a:bodyPr>
            <a:normAutofit/>
          </a:bodyPr>
          <a:lstStyle/>
          <a:p>
            <a:pPr marL="342900" indent="-342900" algn="just">
              <a:lnSpc>
                <a:spcPct val="100000"/>
              </a:lnSpc>
              <a:buFont typeface="Arial" panose="020B0604020202020204" pitchFamily="34" charset="0"/>
              <a:buChar char="•"/>
            </a:pPr>
            <a:r>
              <a:rPr lang="hu-HU" sz="3200" dirty="0" err="1"/>
              <a:t>Identity</a:t>
            </a:r>
            <a:r>
              <a:rPr lang="hu-HU" sz="3200" dirty="0"/>
              <a:t> management</a:t>
            </a:r>
          </a:p>
          <a:p>
            <a:pPr marL="342900" indent="-342900" algn="just">
              <a:lnSpc>
                <a:spcPct val="100000"/>
              </a:lnSpc>
              <a:buFont typeface="Arial" panose="020B0604020202020204" pitchFamily="34" charset="0"/>
              <a:buChar char="•"/>
            </a:pPr>
            <a:r>
              <a:rPr lang="hu-HU" sz="3200" dirty="0" err="1"/>
              <a:t>Device</a:t>
            </a:r>
            <a:r>
              <a:rPr lang="hu-HU" sz="3200" dirty="0"/>
              <a:t> management</a:t>
            </a:r>
          </a:p>
          <a:p>
            <a:pPr marL="342900" indent="-342900" algn="just">
              <a:lnSpc>
                <a:spcPct val="100000"/>
              </a:lnSpc>
              <a:buFont typeface="Arial" panose="020B0604020202020204" pitchFamily="34" charset="0"/>
              <a:buChar char="•"/>
            </a:pPr>
            <a:r>
              <a:rPr lang="hu-HU" sz="3200" dirty="0" err="1"/>
              <a:t>Federation</a:t>
            </a:r>
            <a:r>
              <a:rPr lang="hu-HU" sz="3200" dirty="0"/>
              <a:t> and SSO</a:t>
            </a:r>
          </a:p>
          <a:p>
            <a:pPr marL="342900" indent="-342900" algn="just">
              <a:lnSpc>
                <a:spcPct val="100000"/>
              </a:lnSpc>
              <a:buFont typeface="Arial" panose="020B0604020202020204" pitchFamily="34" charset="0"/>
              <a:buChar char="•"/>
            </a:pPr>
            <a:r>
              <a:rPr lang="hu-HU" sz="3200" dirty="0" err="1"/>
              <a:t>Resource</a:t>
            </a:r>
            <a:r>
              <a:rPr lang="hu-HU" sz="3200" dirty="0"/>
              <a:t> Access</a:t>
            </a:r>
          </a:p>
          <a:p>
            <a:pPr marL="342900" indent="-342900" algn="just">
              <a:lnSpc>
                <a:spcPct val="100000"/>
              </a:lnSpc>
              <a:buFont typeface="Arial" panose="020B0604020202020204" pitchFamily="34" charset="0"/>
              <a:buChar char="•"/>
            </a:pPr>
            <a:r>
              <a:rPr lang="hu-HU" sz="3200" dirty="0" err="1"/>
              <a:t>Conditional</a:t>
            </a:r>
            <a:r>
              <a:rPr lang="hu-HU" sz="3200" dirty="0"/>
              <a:t> </a:t>
            </a:r>
            <a:r>
              <a:rPr lang="hu-HU" sz="3200" dirty="0" err="1"/>
              <a:t>access</a:t>
            </a:r>
            <a:endParaRPr lang="hu-HU" sz="3200" dirty="0"/>
          </a:p>
          <a:p>
            <a:pPr marL="342900" indent="-342900" algn="just">
              <a:lnSpc>
                <a:spcPct val="100000"/>
              </a:lnSpc>
              <a:buFont typeface="Arial" panose="020B0604020202020204" pitchFamily="34" charset="0"/>
              <a:buChar char="•"/>
            </a:pPr>
            <a:r>
              <a:rPr lang="hu-HU" sz="3200" dirty="0" err="1"/>
              <a:t>Identity</a:t>
            </a:r>
            <a:r>
              <a:rPr lang="hu-HU" sz="3200" dirty="0"/>
              <a:t> </a:t>
            </a:r>
            <a:r>
              <a:rPr lang="hu-HU" sz="3200" dirty="0" err="1"/>
              <a:t>protection</a:t>
            </a:r>
            <a:endParaRPr lang="hu-HU" sz="3200" dirty="0"/>
          </a:p>
        </p:txBody>
      </p:sp>
    </p:spTree>
    <p:extLst>
      <p:ext uri="{BB962C8B-B14F-4D97-AF65-F5344CB8AC3E}">
        <p14:creationId xmlns:p14="http://schemas.microsoft.com/office/powerpoint/2010/main" val="169067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a:bodyPr>
          <a:lstStyle/>
          <a:p>
            <a:r>
              <a:rPr lang="hu-HU" b="1" dirty="0" err="1"/>
              <a:t>Entra</a:t>
            </a:r>
            <a:r>
              <a:rPr lang="hu-HU" b="1" dirty="0"/>
              <a:t> ID </a:t>
            </a:r>
            <a:r>
              <a:rPr lang="hu-HU" b="1" dirty="0" err="1"/>
              <a:t>users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482252" y="1541535"/>
            <a:ext cx="10847540" cy="4896843"/>
          </a:xfrm>
        </p:spPr>
        <p:txBody>
          <a:bodyPr>
            <a:normAutofit lnSpcReduction="10000"/>
          </a:bodyPr>
          <a:lstStyle/>
          <a:p>
            <a:pPr algn="just">
              <a:lnSpc>
                <a:spcPct val="100000"/>
              </a:lnSpc>
            </a:pPr>
            <a:r>
              <a:rPr lang="hu-HU" sz="3200" b="1" dirty="0"/>
              <a:t>IT </a:t>
            </a:r>
            <a:r>
              <a:rPr lang="hu-HU" sz="3200" b="1" dirty="0" err="1"/>
              <a:t>administrators</a:t>
            </a:r>
            <a:r>
              <a:rPr lang="hu-HU" sz="3200" b="1" dirty="0"/>
              <a:t>: </a:t>
            </a:r>
            <a:r>
              <a:rPr lang="en-US" sz="3200" dirty="0"/>
              <a:t>Administrators can use Azure AD to control access to applications and resources based on their business requirements</a:t>
            </a:r>
            <a:r>
              <a:rPr lang="hu-HU" sz="3200" dirty="0"/>
              <a:t>.</a:t>
            </a:r>
            <a:endParaRPr lang="hu-HU" sz="3200" b="1" dirty="0"/>
          </a:p>
          <a:p>
            <a:pPr algn="just">
              <a:lnSpc>
                <a:spcPct val="100000"/>
              </a:lnSpc>
            </a:pPr>
            <a:r>
              <a:rPr lang="hu-HU" sz="3200" b="1" dirty="0"/>
              <a:t>App </a:t>
            </a:r>
            <a:r>
              <a:rPr lang="hu-HU" sz="3200" b="1" dirty="0" err="1"/>
              <a:t>developers</a:t>
            </a:r>
            <a:r>
              <a:rPr lang="hu-HU" sz="3200" b="1" dirty="0"/>
              <a:t>: </a:t>
            </a:r>
            <a:r>
              <a:rPr lang="en-US" sz="3200" dirty="0"/>
              <a:t>Developers can use Azure AD to provide a standards-based approach for adding functionality to applications that they build</a:t>
            </a:r>
            <a:r>
              <a:rPr lang="hu-HU" sz="3200" dirty="0"/>
              <a:t>.</a:t>
            </a:r>
            <a:endParaRPr lang="hu-HU" sz="3200" b="1" dirty="0"/>
          </a:p>
          <a:p>
            <a:pPr algn="just">
              <a:lnSpc>
                <a:spcPct val="100000"/>
              </a:lnSpc>
            </a:pPr>
            <a:r>
              <a:rPr lang="hu-HU" sz="3200" b="1" dirty="0" err="1"/>
              <a:t>Users</a:t>
            </a:r>
            <a:r>
              <a:rPr lang="hu-HU" sz="3200" b="1" dirty="0"/>
              <a:t>: </a:t>
            </a:r>
            <a:r>
              <a:rPr lang="en-US" sz="3200" dirty="0"/>
              <a:t>Users can manage their identities</a:t>
            </a:r>
            <a:r>
              <a:rPr lang="hu-HU" sz="3200" dirty="0"/>
              <a:t>.</a:t>
            </a:r>
            <a:endParaRPr lang="hu-HU" sz="3200" b="1" dirty="0"/>
          </a:p>
          <a:p>
            <a:pPr algn="just">
              <a:lnSpc>
                <a:spcPct val="100000"/>
              </a:lnSpc>
            </a:pPr>
            <a:r>
              <a:rPr lang="hu-HU" sz="3200" b="1" dirty="0"/>
              <a:t>Online service </a:t>
            </a:r>
            <a:r>
              <a:rPr lang="hu-HU" sz="3200" b="1" dirty="0" err="1"/>
              <a:t>subscribers</a:t>
            </a:r>
            <a:r>
              <a:rPr lang="hu-HU" sz="3200" b="1" dirty="0"/>
              <a:t>: </a:t>
            </a:r>
            <a:r>
              <a:rPr lang="en-US" sz="3200" dirty="0"/>
              <a:t>Microsoft 365, Microsoft Office 365, Azure, and Microsoft Dynamics CRM Online subscribers are already using Azure AD</a:t>
            </a:r>
            <a:r>
              <a:rPr lang="hu-HU" sz="3200" dirty="0"/>
              <a:t>.</a:t>
            </a:r>
          </a:p>
        </p:txBody>
      </p:sp>
    </p:spTree>
    <p:extLst>
      <p:ext uri="{BB962C8B-B14F-4D97-AF65-F5344CB8AC3E}">
        <p14:creationId xmlns:p14="http://schemas.microsoft.com/office/powerpoint/2010/main" val="28463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a:t>O</a:t>
            </a:r>
            <a:r>
              <a:rPr lang="en-US" b="1" dirty="0"/>
              <a:t>n-premises AD with Microsoft </a:t>
            </a:r>
            <a:r>
              <a:rPr lang="en-US" b="1" dirty="0" err="1"/>
              <a:t>Entra</a:t>
            </a:r>
            <a:r>
              <a:rPr lang="en-US" b="1" dirty="0"/>
              <a:t> ID</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57407" y="2255519"/>
            <a:ext cx="10935223" cy="4301855"/>
          </a:xfrm>
        </p:spPr>
        <p:txBody>
          <a:bodyPr>
            <a:normAutofit fontScale="92500" lnSpcReduction="10000"/>
          </a:bodyPr>
          <a:lstStyle/>
          <a:p>
            <a:pPr marL="342900" indent="-342900" algn="just">
              <a:lnSpc>
                <a:spcPct val="100000"/>
              </a:lnSpc>
              <a:buFont typeface="Arial" panose="020B0604020202020204" pitchFamily="34" charset="0"/>
              <a:buChar char="•"/>
            </a:pPr>
            <a:r>
              <a:rPr lang="hu-HU" sz="3200" dirty="0"/>
              <a:t>Y</a:t>
            </a:r>
            <a:r>
              <a:rPr lang="en-US" sz="3200" dirty="0" err="1"/>
              <a:t>ou</a:t>
            </a:r>
            <a:r>
              <a:rPr lang="en-US" sz="3200" dirty="0"/>
              <a:t> can connect Active Directory with Microsoft </a:t>
            </a:r>
            <a:r>
              <a:rPr lang="en-US" sz="3200" dirty="0" err="1"/>
              <a:t>Entra</a:t>
            </a:r>
            <a:r>
              <a:rPr lang="en-US" sz="3200" dirty="0"/>
              <a:t> ID, enabling a consistent identity experience between cloud and on-premises</a:t>
            </a:r>
            <a:r>
              <a:rPr lang="hu-HU" sz="3200" dirty="0"/>
              <a:t>.</a:t>
            </a:r>
          </a:p>
          <a:p>
            <a:pPr marL="342900" indent="-342900" algn="just">
              <a:lnSpc>
                <a:spcPct val="100000"/>
              </a:lnSpc>
              <a:buFont typeface="Arial" panose="020B0604020202020204" pitchFamily="34" charset="0"/>
              <a:buChar char="•"/>
            </a:pPr>
            <a:r>
              <a:rPr lang="hu-HU" sz="3200" b="1" dirty="0"/>
              <a:t>Microsoft </a:t>
            </a:r>
            <a:r>
              <a:rPr lang="hu-HU" sz="3200" b="1" dirty="0" err="1"/>
              <a:t>Entra</a:t>
            </a:r>
            <a:r>
              <a:rPr lang="hu-HU" sz="3200" b="1" dirty="0"/>
              <a:t> </a:t>
            </a:r>
            <a:r>
              <a:rPr lang="hu-HU" sz="3200" b="1" dirty="0" err="1"/>
              <a:t>Connect</a:t>
            </a:r>
            <a:r>
              <a:rPr lang="hu-HU" sz="3200" b="1" dirty="0"/>
              <a:t>: </a:t>
            </a:r>
            <a:r>
              <a:rPr lang="en-US" sz="3200" dirty="0"/>
              <a:t>Microsoft </a:t>
            </a:r>
            <a:r>
              <a:rPr lang="en-US" sz="3200" dirty="0" err="1"/>
              <a:t>Entra</a:t>
            </a:r>
            <a:r>
              <a:rPr lang="en-US" sz="3200" dirty="0"/>
              <a:t> Connect</a:t>
            </a:r>
            <a:r>
              <a:rPr lang="hu-HU" sz="3200" dirty="0"/>
              <a:t> </a:t>
            </a:r>
            <a:r>
              <a:rPr lang="en-US" sz="3200" dirty="0"/>
              <a:t>synchronizes user identities between on-premises Active Directory and Azure AD</a:t>
            </a:r>
            <a:r>
              <a:rPr lang="hu-HU" sz="3200" dirty="0"/>
              <a:t>.</a:t>
            </a:r>
          </a:p>
          <a:p>
            <a:pPr marL="342900" indent="-342900" algn="just">
              <a:lnSpc>
                <a:spcPct val="100000"/>
              </a:lnSpc>
              <a:buFont typeface="Arial" panose="020B0604020202020204" pitchFamily="34" charset="0"/>
              <a:buChar char="•"/>
            </a:pPr>
            <a:r>
              <a:rPr lang="en-US" sz="3200" dirty="0"/>
              <a:t>Microsoft </a:t>
            </a:r>
            <a:r>
              <a:rPr lang="en-US" sz="3200" dirty="0" err="1"/>
              <a:t>Entra</a:t>
            </a:r>
            <a:r>
              <a:rPr lang="en-US" sz="3200" dirty="0"/>
              <a:t> Connect synchronizes changes between both identity systems, so you can use features like SSO, multifactor authentication, and self-service password reset under both systems</a:t>
            </a:r>
            <a:r>
              <a:rPr lang="hu-HU" sz="3200" dirty="0"/>
              <a:t>.</a:t>
            </a:r>
          </a:p>
        </p:txBody>
      </p:sp>
    </p:spTree>
    <p:extLst>
      <p:ext uri="{BB962C8B-B14F-4D97-AF65-F5344CB8AC3E}">
        <p14:creationId xmlns:p14="http://schemas.microsoft.com/office/powerpoint/2010/main" val="2566307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591267"/>
            <a:ext cx="9144000" cy="1133157"/>
          </a:xfrm>
        </p:spPr>
        <p:txBody>
          <a:bodyPr>
            <a:normAutofit fontScale="90000"/>
          </a:bodyPr>
          <a:lstStyle/>
          <a:p>
            <a:r>
              <a:rPr lang="hu-HU" b="1" dirty="0"/>
              <a:t>Microsoft </a:t>
            </a:r>
            <a:r>
              <a:rPr lang="hu-HU" b="1" dirty="0" err="1"/>
              <a:t>Entra</a:t>
            </a:r>
            <a:r>
              <a:rPr lang="hu-HU" b="1" dirty="0"/>
              <a:t> </a:t>
            </a:r>
            <a:r>
              <a:rPr lang="hu-HU" b="1" dirty="0" err="1"/>
              <a:t>Domain</a:t>
            </a:r>
            <a:r>
              <a:rPr lang="hu-HU" b="1" dirty="0"/>
              <a:t> </a:t>
            </a:r>
            <a:r>
              <a:rPr lang="hu-HU" b="1" dirty="0" err="1"/>
              <a:t>Services</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57407" y="2255519"/>
            <a:ext cx="10935223" cy="4301855"/>
          </a:xfrm>
        </p:spPr>
        <p:txBody>
          <a:bodyPr>
            <a:normAutofit lnSpcReduction="10000"/>
          </a:bodyPr>
          <a:lstStyle/>
          <a:p>
            <a:pPr marL="342900" indent="-342900" algn="just">
              <a:lnSpc>
                <a:spcPct val="100000"/>
              </a:lnSpc>
              <a:buFont typeface="Arial" panose="020B0604020202020204" pitchFamily="34" charset="0"/>
              <a:buChar char="•"/>
            </a:pPr>
            <a:r>
              <a:rPr lang="hu-HU" sz="2800" b="1" dirty="0"/>
              <a:t>Microsoft </a:t>
            </a:r>
            <a:r>
              <a:rPr lang="hu-HU" sz="2800" b="1" dirty="0" err="1"/>
              <a:t>Entra</a:t>
            </a:r>
            <a:r>
              <a:rPr lang="hu-HU" sz="2800" b="1" dirty="0"/>
              <a:t> </a:t>
            </a:r>
            <a:r>
              <a:rPr lang="hu-HU" sz="2800" b="1" dirty="0" err="1"/>
              <a:t>Domain</a:t>
            </a:r>
            <a:r>
              <a:rPr lang="hu-HU" sz="2800" b="1" dirty="0"/>
              <a:t> </a:t>
            </a:r>
            <a:r>
              <a:rPr lang="hu-HU" sz="2800" b="1" dirty="0" err="1"/>
              <a:t>Services</a:t>
            </a:r>
            <a:r>
              <a:rPr lang="hu-HU" sz="2800" b="1" dirty="0"/>
              <a:t> </a:t>
            </a:r>
            <a:r>
              <a:rPr lang="en-US" sz="2800" dirty="0"/>
              <a:t>is a service that provides managed domain services such as domain join, group policy, lightweight directory access protocol (LDAP), and Kerberos/NTLM authentication</a:t>
            </a:r>
            <a:r>
              <a:rPr lang="hu-HU" sz="2800" dirty="0"/>
              <a:t>.</a:t>
            </a:r>
          </a:p>
          <a:p>
            <a:pPr marL="342900" indent="-342900" algn="just">
              <a:lnSpc>
                <a:spcPct val="100000"/>
              </a:lnSpc>
              <a:buFont typeface="Arial" panose="020B0604020202020204" pitchFamily="34" charset="0"/>
              <a:buChar char="•"/>
            </a:pPr>
            <a:r>
              <a:rPr lang="hu-HU" sz="2800" dirty="0"/>
              <a:t>A </a:t>
            </a:r>
            <a:r>
              <a:rPr lang="hu-HU" sz="2800" b="1" dirty="0"/>
              <a:t>Microsoft </a:t>
            </a:r>
            <a:r>
              <a:rPr lang="hu-HU" sz="2800" b="1" dirty="0" err="1"/>
              <a:t>Entra</a:t>
            </a:r>
            <a:r>
              <a:rPr lang="hu-HU" sz="2800" b="1" dirty="0"/>
              <a:t> </a:t>
            </a:r>
            <a:r>
              <a:rPr lang="hu-HU" sz="2800" b="1" dirty="0" err="1"/>
              <a:t>Domain</a:t>
            </a:r>
            <a:r>
              <a:rPr lang="hu-HU" sz="2800" b="1" dirty="0"/>
              <a:t> </a:t>
            </a:r>
            <a:r>
              <a:rPr lang="hu-HU" sz="2800" b="1" dirty="0" err="1"/>
              <a:t>Services</a:t>
            </a:r>
            <a:r>
              <a:rPr lang="hu-HU" sz="2800" b="1" dirty="0"/>
              <a:t> </a:t>
            </a:r>
            <a:r>
              <a:rPr lang="en-US" sz="2800" dirty="0"/>
              <a:t>managed domain lets you run legacy applications in the cloud that can't use modern authentication methods, or where you don't want directory lookups to always go back to an on-premises AD DS environment</a:t>
            </a:r>
            <a:r>
              <a:rPr lang="hu-HU" sz="2800" dirty="0"/>
              <a:t>.</a:t>
            </a:r>
          </a:p>
          <a:p>
            <a:pPr marL="342900" indent="-342900" algn="just">
              <a:lnSpc>
                <a:spcPct val="100000"/>
              </a:lnSpc>
              <a:buFont typeface="Arial" panose="020B0604020202020204" pitchFamily="34" charset="0"/>
              <a:buChar char="•"/>
            </a:pPr>
            <a:r>
              <a:rPr lang="en-US" sz="2800" dirty="0"/>
              <a:t>Microsoft </a:t>
            </a:r>
            <a:r>
              <a:rPr lang="en-US" sz="2800" dirty="0" err="1"/>
              <a:t>Entra</a:t>
            </a:r>
            <a:r>
              <a:rPr lang="en-US" sz="2800" dirty="0"/>
              <a:t> Domain Services integrates with your existing Microsoft </a:t>
            </a:r>
            <a:r>
              <a:rPr lang="en-US" sz="2800" dirty="0" err="1"/>
              <a:t>Entra</a:t>
            </a:r>
            <a:r>
              <a:rPr lang="en-US" sz="2800" dirty="0"/>
              <a:t> tenant</a:t>
            </a:r>
            <a:r>
              <a:rPr lang="hu-HU" sz="2800" dirty="0"/>
              <a:t>-&gt; </a:t>
            </a:r>
            <a:r>
              <a:rPr lang="en-US" sz="2800" dirty="0"/>
              <a:t>users sign into services and applications connected to the managed domain using their existing credentials</a:t>
            </a:r>
            <a:endParaRPr lang="hu-HU" sz="2800" dirty="0"/>
          </a:p>
        </p:txBody>
      </p:sp>
    </p:spTree>
    <p:extLst>
      <p:ext uri="{BB962C8B-B14F-4D97-AF65-F5344CB8AC3E}">
        <p14:creationId xmlns:p14="http://schemas.microsoft.com/office/powerpoint/2010/main" val="4261613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591267"/>
            <a:ext cx="9144000" cy="1133157"/>
          </a:xfrm>
        </p:spPr>
        <p:txBody>
          <a:bodyPr>
            <a:normAutofit fontScale="90000"/>
          </a:bodyPr>
          <a:lstStyle/>
          <a:p>
            <a:r>
              <a:rPr lang="hu-HU" b="1" dirty="0"/>
              <a:t>Microsoft </a:t>
            </a:r>
            <a:r>
              <a:rPr lang="hu-HU" b="1" dirty="0" err="1"/>
              <a:t>Entra</a:t>
            </a:r>
            <a:r>
              <a:rPr lang="hu-HU" b="1" dirty="0"/>
              <a:t> </a:t>
            </a:r>
            <a:r>
              <a:rPr lang="hu-HU" b="1" dirty="0" err="1"/>
              <a:t>Domain</a:t>
            </a:r>
            <a:r>
              <a:rPr lang="hu-HU" b="1" dirty="0"/>
              <a:t> </a:t>
            </a:r>
            <a:r>
              <a:rPr lang="hu-HU" b="1" dirty="0" err="1"/>
              <a:t>Services</a:t>
            </a:r>
            <a:r>
              <a:rPr lang="hu-HU" b="1" dirty="0"/>
              <a:t> </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57407" y="2255519"/>
            <a:ext cx="10935223" cy="4301855"/>
          </a:xfrm>
        </p:spPr>
        <p:txBody>
          <a:bodyPr>
            <a:normAutofit/>
          </a:bodyPr>
          <a:lstStyle/>
          <a:p>
            <a:pPr marL="342900" indent="-342900" algn="just">
              <a:lnSpc>
                <a:spcPct val="100000"/>
              </a:lnSpc>
              <a:buFont typeface="Arial" panose="020B0604020202020204" pitchFamily="34" charset="0"/>
              <a:buChar char="•"/>
            </a:pPr>
            <a:r>
              <a:rPr lang="en-US" sz="3200" dirty="0"/>
              <a:t>When you create an </a:t>
            </a:r>
            <a:r>
              <a:rPr lang="en-US" sz="3200" b="1" dirty="0"/>
              <a:t>Microsoft </a:t>
            </a:r>
            <a:r>
              <a:rPr lang="en-US" sz="3200" b="1" dirty="0" err="1"/>
              <a:t>Entra</a:t>
            </a:r>
            <a:r>
              <a:rPr lang="en-US" sz="3200" b="1" dirty="0"/>
              <a:t> Domain Services </a:t>
            </a:r>
            <a:r>
              <a:rPr lang="en-US" sz="3200" dirty="0"/>
              <a:t>managed domain, you define a unique namespace</a:t>
            </a:r>
            <a:r>
              <a:rPr lang="hu-HU" sz="3200" dirty="0"/>
              <a:t>-&gt;</a:t>
            </a:r>
            <a:r>
              <a:rPr lang="hu-HU" sz="3200" dirty="0" err="1"/>
              <a:t>domain</a:t>
            </a:r>
            <a:r>
              <a:rPr lang="hu-HU" sz="3200" dirty="0"/>
              <a:t> </a:t>
            </a:r>
            <a:r>
              <a:rPr lang="hu-HU" sz="3200" dirty="0" err="1"/>
              <a:t>name</a:t>
            </a:r>
            <a:endParaRPr lang="hu-HU" sz="3200" dirty="0"/>
          </a:p>
          <a:p>
            <a:pPr marL="342900" indent="-342900" algn="just">
              <a:lnSpc>
                <a:spcPct val="100000"/>
              </a:lnSpc>
              <a:buFont typeface="Arial" panose="020B0604020202020204" pitchFamily="34" charset="0"/>
              <a:buChar char="•"/>
            </a:pPr>
            <a:r>
              <a:rPr lang="en-US" sz="3200" dirty="0"/>
              <a:t>Two Windows Server domain controllers are then deployed into your selected Azure region</a:t>
            </a:r>
            <a:endParaRPr lang="hu-HU" sz="3200" dirty="0"/>
          </a:p>
          <a:p>
            <a:pPr marL="342900" indent="-342900" algn="just">
              <a:lnSpc>
                <a:spcPct val="100000"/>
              </a:lnSpc>
              <a:buFont typeface="Arial" panose="020B0604020202020204" pitchFamily="34" charset="0"/>
              <a:buChar char="•"/>
            </a:pPr>
            <a:r>
              <a:rPr lang="en-US" sz="3200" dirty="0"/>
              <a:t>The Azure platform handles the DCs as part of the managed domain, including backups and encryption at rest using Azure Disk Encryption</a:t>
            </a:r>
            <a:r>
              <a:rPr lang="hu-HU" sz="3200" dirty="0"/>
              <a:t>.</a:t>
            </a:r>
          </a:p>
        </p:txBody>
      </p:sp>
    </p:spTree>
    <p:extLst>
      <p:ext uri="{BB962C8B-B14F-4D97-AF65-F5344CB8AC3E}">
        <p14:creationId xmlns:p14="http://schemas.microsoft.com/office/powerpoint/2010/main" val="2869187313"/>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7318</TotalTime>
  <Words>2756</Words>
  <Application>Microsoft Office PowerPoint</Application>
  <PresentationFormat>Szélesvásznú</PresentationFormat>
  <Paragraphs>299</Paragraphs>
  <Slides>34</Slides>
  <Notes>33</Notes>
  <HiddenSlides>0</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34</vt:i4>
      </vt:variant>
    </vt:vector>
  </HeadingPairs>
  <TitlesOfParts>
    <vt:vector size="42" baseType="lpstr">
      <vt:lpstr>Arial</vt:lpstr>
      <vt:lpstr>Calibri</vt:lpstr>
      <vt:lpstr>Calibri Light</vt:lpstr>
      <vt:lpstr>Segoe UI</vt:lpstr>
      <vt:lpstr>Segoe UI Light</vt:lpstr>
      <vt:lpstr>Symbol</vt:lpstr>
      <vt:lpstr>Times New Roman</vt:lpstr>
      <vt:lpstr>Office-téma</vt:lpstr>
      <vt:lpstr>Microsoft Azure Fundamentals</vt:lpstr>
      <vt:lpstr>Identity, access, and security</vt:lpstr>
      <vt:lpstr>Compare authentication and authorization</vt:lpstr>
      <vt:lpstr>Microsoft Entra ID</vt:lpstr>
      <vt:lpstr>Entra ID</vt:lpstr>
      <vt:lpstr>Entra ID users</vt:lpstr>
      <vt:lpstr>On-premises AD with Microsoft Entra ID</vt:lpstr>
      <vt:lpstr>Microsoft Entra Domain Services</vt:lpstr>
      <vt:lpstr>Microsoft Entra Domain Services </vt:lpstr>
      <vt:lpstr>Microsoft Entra Domain Services</vt:lpstr>
      <vt:lpstr>Single sign-on</vt:lpstr>
      <vt:lpstr>Multifactor authentication</vt:lpstr>
      <vt:lpstr>Passwordless authentication</vt:lpstr>
      <vt:lpstr>Azure external identities</vt:lpstr>
      <vt:lpstr>Microsoft Entra External ID B2B</vt:lpstr>
      <vt:lpstr>Azure AD External Identities B2C</vt:lpstr>
      <vt:lpstr>B2B direct connect</vt:lpstr>
      <vt:lpstr>Conditional Access</vt:lpstr>
      <vt:lpstr>Conditional Access</vt:lpstr>
      <vt:lpstr>Role-based access control</vt:lpstr>
      <vt:lpstr>Azure role-based access control</vt:lpstr>
      <vt:lpstr>Azure RBAC</vt:lpstr>
      <vt:lpstr>Zero Trust</vt:lpstr>
      <vt:lpstr>Defense in depth</vt:lpstr>
      <vt:lpstr>Layers of defense</vt:lpstr>
      <vt:lpstr>Microsoft Defender for Cloud</vt:lpstr>
      <vt:lpstr>Microsoft Defender</vt:lpstr>
      <vt:lpstr>Microsoft Defender</vt:lpstr>
      <vt:lpstr>Microsoft Defender</vt:lpstr>
      <vt:lpstr>Microsoft Defender</vt:lpstr>
      <vt:lpstr>Questions</vt:lpstr>
      <vt:lpstr>Questions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419</cp:revision>
  <dcterms:created xsi:type="dcterms:W3CDTF">2019-09-08T15:46:29Z</dcterms:created>
  <dcterms:modified xsi:type="dcterms:W3CDTF">2024-02-08T22:41:26Z</dcterms:modified>
</cp:coreProperties>
</file>